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ppt/ink/ink1.xml" ContentType="application/inkml+xml"/>
  <Override PartName="/ppt/ink/ink2.xml" ContentType="application/inkml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5" r:id="rId5"/>
    <p:sldId id="266" r:id="rId6"/>
    <p:sldId id="267" r:id="rId7"/>
    <p:sldId id="272" r:id="rId8"/>
    <p:sldId id="273" r:id="rId9"/>
    <p:sldId id="286" r:id="rId10"/>
    <p:sldId id="318" r:id="rId11"/>
    <p:sldId id="319" r:id="rId12"/>
    <p:sldId id="263" r:id="rId13"/>
    <p:sldId id="290" r:id="rId14"/>
    <p:sldId id="289" r:id="rId15"/>
    <p:sldId id="305" r:id="rId16"/>
    <p:sldId id="317" r:id="rId17"/>
    <p:sldId id="279" r:id="rId18"/>
    <p:sldId id="280" r:id="rId19"/>
    <p:sldId id="281" r:id="rId20"/>
    <p:sldId id="282" r:id="rId21"/>
    <p:sldId id="283" r:id="rId22"/>
    <p:sldId id="275" r:id="rId2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71" autoAdjust="0"/>
    <p:restoredTop sz="94660"/>
  </p:normalViewPr>
  <p:slideViewPr>
    <p:cSldViewPr>
      <p:cViewPr varScale="1">
        <p:scale>
          <a:sx n="69" d="100"/>
          <a:sy n="69" d="100"/>
        </p:scale>
        <p:origin x="36" y="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6-29T18:28:25.412"/>
    </inkml:context>
    <inkml:brush xml:id="br0">
      <inkml:brushProperty name="width" value="0.2" units="cm"/>
      <inkml:brushProperty name="height" value="1.2" units="cm"/>
      <inkml:brushProperty name="ignorePressure" value="1"/>
      <inkml:brushProperty name="inkEffects" value="pencil"/>
    </inkml:brush>
  </inkml:definitions>
  <inkml:trace contextRef="#ctx0" brushRef="#br0">24 0,'-6'0,"-3"7,0 2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6-29T18:28:26.724"/>
    </inkml:context>
    <inkml:brush xml:id="br0">
      <inkml:brushProperty name="width" value="0.2" units="cm"/>
      <inkml:brushProperty name="height" value="1.2" units="cm"/>
      <inkml:brushProperty name="ignorePressure" value="1"/>
      <inkml:brushProperty name="inkEffects" value="pencil"/>
    </inkml:brush>
  </inkml:definitions>
  <inkml:trace contextRef="#ctx0" brushRef="#br0">0 1,'0'0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9T18:29:31.0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135 0 24575,'18'2'0,"0"0"0,0 1 0,-1 1 0,20 6 0,6 1 0,7 1 0,-1 2 0,0 2 0,52 26 0,-81-33 0,-1 2 0,0 0 0,-1 1 0,-1 0 0,1 2 0,-2 0 0,0 1 0,-1 1 0,0 0 0,12 19 0,-18-21 0,0 0 0,-1 1 0,-1 0 0,0 0 0,-1 1 0,0-1 0,-1 2 0,-1-1 0,3 30 0,-6-40 0,-1 1 0,0-1 0,0 1 0,-1-1 0,0 0 0,0 1 0,0-1 0,-1 0 0,0 1 0,0-1 0,-1 0 0,1 0 0,-1-1 0,0 1 0,-1-1 0,0 1 0,0-1 0,0 0 0,0 0 0,-1-1 0,1 1 0,-1-1 0,0 0 0,-1-1 0,1 1 0,-1-1 0,-11 5 0,-70 42 0,71-39 0,-1-1 0,0 0 0,0-1 0,-1-1 0,0 0 0,-25 6 0,36-13 0,0 0 0,0 1 0,0 0 0,0 0 0,0 1 0,0 0 0,1 0 0,0 1 0,-1 0 0,-7 6 0,11-6 0,0-1 0,0 1 0,0-1 0,1 1 0,-1 0 0,1 0 0,0 1 0,0-1 0,1 0 0,-1 1 0,1-1 0,0 0 0,0 1 0,1 0 0,-1-1 0,1 1 0,0-1 0,0 6 0,1-1 0,0 1 0,1-1 0,0 1 0,0-1 0,1 0 0,0 0 0,0 0 0,1 0 0,1 0 0,-1-1 0,1 0 0,1 0 0,-1 0 0,1-1 0,1 1 0,12 10 0,-7-8 0,1 1 0,0-2 0,1 0 0,0-1 0,0 0 0,1-1 0,0 0 0,0-2 0,16 5 0,10 4 0,-29-4 0,-13-10 0,1 1 0,0-1 0,0 1 0,-1-1 0,1 1 0,0-1 0,-1 1 0,1-1 0,-1 1 0,1-1 0,0 0 0,-1 1 0,1-1 0,-1 0 0,1 1 0,-1-1 0,0 0 0,1 0 0,-1 1 0,1-1 0,-1 0 0,1 0 0,-1 0 0,1 0 0,-1 0 0,0 0 0,1 0 0,-2 0 0,-10 2 0,1 1 0,-1 0 0,1 0 0,-1 1 0,1 1 0,1 0 0,-21 12 0,27-14 0,1 0 0,0 0 0,-1 0 0,1 0 0,1 1 0,-1-1 0,0 1 0,1 0 0,0-1 0,0 1 0,0 0 0,0 0 0,1 1 0,-1-1 0,1 0 0,0 0 0,0 1 0,1-1 0,0 1 0,-1-1 0,1 0 0,1 1 0,-1-1 0,1 1 0,0 4 0,1-2 0,0 0 0,0-1 0,0 1 0,1 0 0,0-1 0,1 0 0,-1 0 0,1 0 0,0 0 0,0 0 0,1-1 0,8 8 0,7 4 0,0 0 0,26 15 0,10 8 0,-36-24 0,-1 1 0,-1 0 0,-1 2 0,-1 0 0,0 1 0,-1 1 0,-2 0 0,0 1 0,-1 0 0,12 33 0,-14-30 0,0 1 0,-2 0 0,-1 1 0,-2-1 0,4 42 0,-8-57 0,-1 1 0,-1-1 0,0 1 0,0-1 0,-1 1 0,-1-1 0,0 0 0,0 0 0,-1 0 0,0 0 0,-1-1 0,-1 0 0,1 0 0,-2 0 0,-12 15 0,-185 194 0,197-213 0,-1 0 0,0 0 0,0 0 0,0-1 0,-1 0 0,0-1 0,1 0 0,-2 0 0,1-1 0,0-1 0,-1 1 0,-14 1 0,-7-1 0,-1-2 0,-48-3 0,33 0 0,39 1 0,0 1 0,-1-1 0,1-1 0,0 1 0,0-1 0,0-1 0,0 1 0,0-1 0,1-1 0,-1 0 0,1 0 0,0 0 0,0-1 0,-9-8 0,-10-5-273,-1 0 0,-1 2 0,0 2 0,-41-17 0,43 22-6553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6-29T18:30:02.18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51 946,'114'0,"188"23,-191-11,-81-11,0 2,-1 1,1 1,53 18,-12-1,142 28,-208-49,246 29,-115-15,1-5,191-11,-120-2,-72 5,153-5,-218-6,74-20,66-8,-159 30,95-26,-105 21,1 2,0 2,69-4,-30 13,-50 1,-1-2,0-1,1-1,53-12,31-22,-67 20,0 1,77-11,32 14,213 12,-148 4,-35-6,204 5,-285 7,0 5,-1 5,112 35,-90-21,169 22,-212-40,85 27,-134-33,137 21,64 2,-114-20,3-2,168-7,-174-5,-91-1,0-1,0-2,-1-1,0-1,35-14,43-11,-50 17,-33 8,0 1,36-5,83-12,-59 7,-60 12,0-1,22-9,-37 12,0-1,-1-1,1 1,-1-1,1-1,-2 1,1-1,12-11,-19 15,1 0,0 1,0-1,-1 0,1 0,0 1,-1-1,1 0,-1 0,1 0,-1 0,1 0,-1 0,0 0,1 0,-1 0,0 0,0 0,0 0,0 0,0 0,0 0,0 0,0 0,0 0,-1-2,0 2,0-1,0 1,0 0,0 0,0 0,0 0,-1 0,1 0,0 0,-1 0,1 0,-1 1,1-1,-1 1,-1-1,-8-2,0 0,-1 1,-17 0,-81 2,79 1,-1-1,1-1,-1-2,-41-8,29 2,-1 3,0 1,-62 2,7 0,59-1,-41-10,45 7,-68-5,-400 11,227 3,222-5,2-3,-58-13,67 11,-94-29,102 25,0 2,-64-10,-114-19,159 25,-1 3,-1 3,-64-2,-464 12,561-1,0 2,1 1,-28 7,23-4,-51 4,8-8,35-2,-1 1,-48 10,33-4,1-1,-57-1,9-1,-23 12,80-9,-64 3,-499-9,291-4,266 4,-87 16,85-9,-84 3,-91 7,-16 0,134-17,-133-6,146-14,70 11,0 2,-27-2,9 4,0-3,-42-11,-285-84,226 56,-78-28,197 65,0 0,-1 2,1 1,-1 0,-36 0,9 4,-86 9,134-7,0 0,0 0,0 0,0 1,0-1,0 1,1 1,-1-1,1 1,0-1,-1 1,-5 6,-1 2,0 1,-16 23,19-23,-1-1,0 1,-15 12,10-12,-1-1,0 0,-1-1,0-1,-1-1,1 0,-27 8,39-15,-1 1,1 0,0-1,0 1,0 1,0-1,1 1,-1-1,1 1,-1 0,1 0,0 1,0-1,0 1,1-1,-5 9,4-5,0 0,1 0,0 0,0 0,1 1,-1-1,2 1,-1-1,1 11,2 3,1 0,1 0,0 0,2-1,0 0,13 27,-12-33,2-1,0 0,0-1,2 0,-1-1,1 0,1 0,0-1,0-1,21 12,42 37,-42-31,1-2,1-1,1-2,1-1,1-2,50 17,-61-27,1-2,1 0,47 3,-47-7,0 2,0 0,48 17,235 96,-286-108,-1-2,1-1,1-1,-1-1,47 3,140-10,-90-1,58 5,179-5,-328-2,0-2,0 0,-1-3,0 0,32-17,33-10,56-20,-93 32,1 3,2 3,101-19,38 12,221 2,-373 22,78-14,28-2,465 15,-319 5,-258 1,82 13,21 3,-50-11,0 4,157 41,-203-39,0 3,0 2,55 30,-19 4,-70-41,1-1,1 0,-1-2,2 0,-1 0,1-2,0 0,1-2,19 4,38-3,123-8,-75-2,638 4,-717-3,-1-2,1-2,-2-2,1-2,-1-2,71-31,5 3,-93 35,-1-2,0-1,0-1,-1-1,-1-2,0 0,37-27,-31 14,4-3,0-1,41-51,-66 71,-1-1,-1 0,0 0,0-1,-1 0,-1 0,0 0,-1-1,0 0,-1 0,0 0,1-24,-6-242,-1 89,2 175,0-1,-1 1,0 0,-2 0,1 0,-2 1,0-1,-1 1,0 0,-1 0,0 1,-15-19,5 11,0 0,-2 1,-1 0,0 2,-1 1,-27-17,9 7,16 10,-45-23,58 35,-1 0,0 1,0 1,0 0,-1 0,1 1,-20 0,-141-16,131 11,0 2,-1 1,1 3,0 1,-1 2,-46 8,-29 11,66-13,-94 27,-155 53,232-70,-86 11,96-20,-143 17,87-14,-168 34,222-40,-94-4,108-3,-1 1,0 3,1 1,-47 11,43-2,-70 18,-164 19,-234 22,27-62,285-13,-53 25,195-12,0-4,0-2,-93-6,126-3,0-2,-47-16,-31-6,-161-45,86 20,145 42,-73-33,77 29,-2 1,-52-13,-29-6,73 20,0 1,-62-8,-126-20,74 4,119 28,-48-19,60 18,0 0,-1 3,0 0,-38-3,-214-25,231 30,1-3,-84-24,56 12,23 10,-1 3,0 3,0 2,-71 6,5-1,112-3,1 0,-1 1,1-1,-1 2,1-1,-1 1,1 1,0-1,0 1,-12 7,16-7,0 0,0 0,0 1,0-1,0 1,1 0,0 0,0 1,0-1,0 1,1-1,-1 1,1 0,1 0,-1 0,1 0,-1 0,0 8,-2 34,1 1,3 0,5 48,0 24,4 90,-9-193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6-29T18:30:04.53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543 83,'0'-2,"1"1,-1 0,1-1,-1 1,1 0,-1-1,1 1,0 0,0 0,-1 0,1 0,0 0,0 0,0 0,0 0,0 0,1 0,-1 0,0 1,0-1,0 0,1 1,-1-1,0 1,1 0,2-1,41-7,-41 7,15 0,0 0,0 1,0 1,0 1,0 1,0 0,0 2,19 6,18 11,66 34,-68-29,-44-23,0 1,0-2,0 0,1 0,10 1,-17-3,-1 0,0-1,1 0,-1 0,0 0,1 0,-1 0,0-1,1 0,-1 1,0-1,0 0,1-1,-1 1,0-1,0 1,-1-1,1 0,4-3,-6 4,0 0,-1 0,1 0,0 0,0 0,-1 0,1 0,-1 0,1 0,-1-1,0 1,1 0,-1 0,0 0,0-1,0 1,0 0,0 0,0-1,0 1,0 0,0 0,-1-3,-1 1,1 0,-1-1,1 1,-1 0,0 0,-1 0,1 1,-4-5,-2 0,0 0,-1 0,0 1,-17-10,0 3,-1 1,-1 1,0 2,-1 1,0 1,0 1,0 2,-1 1,-34 0,-38 3,-393 4,471-3,0 1,1 0,-1 2,-30 9,11 4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6-29T18:30:06.01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1,'0'0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A5083-752C-421D-9EB0-49D95D4F7711}" type="datetimeFigureOut">
              <a:rPr lang="fr-FR" smtClean="0"/>
              <a:pPr/>
              <a:t>30/06/2024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437AC-50F1-4BA7-AC17-D0DA14E0226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A5083-752C-421D-9EB0-49D95D4F7711}" type="datetimeFigureOut">
              <a:rPr lang="fr-FR" smtClean="0"/>
              <a:pPr/>
              <a:t>30/06/2024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437AC-50F1-4BA7-AC17-D0DA14E0226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A5083-752C-421D-9EB0-49D95D4F7711}" type="datetimeFigureOut">
              <a:rPr lang="fr-FR" smtClean="0"/>
              <a:pPr/>
              <a:t>30/06/2024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437AC-50F1-4BA7-AC17-D0DA14E0226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A5083-752C-421D-9EB0-49D95D4F7711}" type="datetimeFigureOut">
              <a:rPr lang="fr-FR" smtClean="0"/>
              <a:pPr/>
              <a:t>30/06/2024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437AC-50F1-4BA7-AC17-D0DA14E0226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A5083-752C-421D-9EB0-49D95D4F7711}" type="datetimeFigureOut">
              <a:rPr lang="fr-FR" smtClean="0"/>
              <a:pPr/>
              <a:t>30/06/2024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437AC-50F1-4BA7-AC17-D0DA14E0226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A5083-752C-421D-9EB0-49D95D4F7711}" type="datetimeFigureOut">
              <a:rPr lang="fr-FR" smtClean="0"/>
              <a:pPr/>
              <a:t>30/06/2024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437AC-50F1-4BA7-AC17-D0DA14E0226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A5083-752C-421D-9EB0-49D95D4F7711}" type="datetimeFigureOut">
              <a:rPr lang="fr-FR" smtClean="0"/>
              <a:pPr/>
              <a:t>30/06/2024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437AC-50F1-4BA7-AC17-D0DA14E0226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A5083-752C-421D-9EB0-49D95D4F7711}" type="datetimeFigureOut">
              <a:rPr lang="fr-FR" smtClean="0"/>
              <a:pPr/>
              <a:t>30/06/2024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437AC-50F1-4BA7-AC17-D0DA14E0226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A5083-752C-421D-9EB0-49D95D4F7711}" type="datetimeFigureOut">
              <a:rPr lang="fr-FR" smtClean="0"/>
              <a:pPr/>
              <a:t>30/06/2024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437AC-50F1-4BA7-AC17-D0DA14E0226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A5083-752C-421D-9EB0-49D95D4F7711}" type="datetimeFigureOut">
              <a:rPr lang="fr-FR" smtClean="0"/>
              <a:pPr/>
              <a:t>30/06/2024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437AC-50F1-4BA7-AC17-D0DA14E0226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A5083-752C-421D-9EB0-49D95D4F7711}" type="datetimeFigureOut">
              <a:rPr lang="fr-FR" smtClean="0"/>
              <a:pPr/>
              <a:t>30/06/2024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437AC-50F1-4BA7-AC17-D0DA14E0226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9A5083-752C-421D-9EB0-49D95D4F7711}" type="datetimeFigureOut">
              <a:rPr lang="fr-FR" smtClean="0"/>
              <a:pPr/>
              <a:t>30/06/2024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C437AC-50F1-4BA7-AC17-D0DA14E0226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10.jpe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10.jpe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10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2.png"/><Relationship Id="rId7" Type="http://schemas.openxmlformats.org/officeDocument/2006/relationships/image" Target="../media/image4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10.jpeg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10.jpeg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28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customXml" Target="../ink/ink4.xml"/><Relationship Id="rId18" Type="http://schemas.openxmlformats.org/officeDocument/2006/relationships/image" Target="../media/image13.png"/><Relationship Id="rId3" Type="http://schemas.openxmlformats.org/officeDocument/2006/relationships/image" Target="../media/image2.png"/><Relationship Id="rId7" Type="http://schemas.openxmlformats.org/officeDocument/2006/relationships/customXml" Target="../ink/ink1.xml"/><Relationship Id="rId12" Type="http://schemas.openxmlformats.org/officeDocument/2006/relationships/image" Target="../media/image10.png"/><Relationship Id="rId17" Type="http://schemas.openxmlformats.org/officeDocument/2006/relationships/customXml" Target="../ink/ink6.xml"/><Relationship Id="rId2" Type="http://schemas.openxmlformats.org/officeDocument/2006/relationships/image" Target="../media/image1.gif"/><Relationship Id="rId16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customXml" Target="../ink/ink3.xml"/><Relationship Id="rId5" Type="http://schemas.openxmlformats.org/officeDocument/2006/relationships/image" Target="../media/image4.jpeg"/><Relationship Id="rId15" Type="http://schemas.openxmlformats.org/officeDocument/2006/relationships/customXml" Target="../ink/ink5.xml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customXml" Target="../ink/ink2.xml"/><Relationship Id="rId1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10.jpe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http://www.univ-tlemcen.dz/images/newtopp1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64305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928794" y="2357430"/>
            <a:ext cx="57150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b="1" dirty="0"/>
              <a:t>Campagne d’information 2024-2025 </a:t>
            </a:r>
            <a:endParaRPr lang="fr-FR" sz="2400" dirty="0"/>
          </a:p>
        </p:txBody>
      </p:sp>
      <p:sp>
        <p:nvSpPr>
          <p:cNvPr id="1026" name="Text Box 2"/>
          <p:cNvSpPr txBox="1">
            <a:spLocks noChangeArrowheads="1"/>
          </p:cNvSpPr>
          <p:nvPr/>
        </p:nvSpPr>
        <p:spPr bwMode="auto">
          <a:xfrm>
            <a:off x="1500167" y="1785926"/>
            <a:ext cx="7643834" cy="57150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Arial" pitchFamily="34" charset="0"/>
                <a:cs typeface="Arial" pitchFamily="34" charset="0"/>
              </a:rPr>
              <a:t>FACULTE  Sciences  de la Nature et de la Vie et Sciences de la  Terre et de l’Univers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ea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 descr="C:\Users\PERSONNEL\Desktop\Image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571612"/>
            <a:ext cx="1285852" cy="5352198"/>
          </a:xfrm>
          <a:prstGeom prst="rect">
            <a:avLst/>
          </a:prstGeom>
          <a:noFill/>
        </p:spPr>
      </p:pic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1595523" y="3643314"/>
            <a:ext cx="7548477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4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Filière:     Sciences Agronomiques</a:t>
            </a:r>
            <a:endParaRPr kumimoji="0" lang="fr-FR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</a:t>
            </a:r>
            <a:endParaRPr kumimoji="0" 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30" name="Picture 6" descr="C:\Users\PERSONNEL\Desktop\Image3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85853" y="5889381"/>
            <a:ext cx="7858148" cy="968619"/>
          </a:xfrm>
          <a:prstGeom prst="rect">
            <a:avLst/>
          </a:prstGeom>
          <a:noFill/>
        </p:spPr>
      </p:pic>
      <p:pic>
        <p:nvPicPr>
          <p:cNvPr id="8" name="Picture 2" descr="C:\Users\PERSONNEL\Desktop\index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86314" y="5894828"/>
            <a:ext cx="1285884" cy="963172"/>
          </a:xfrm>
          <a:prstGeom prst="rect">
            <a:avLst/>
          </a:prstGeom>
          <a:noFill/>
        </p:spPr>
      </p:pic>
      <p:pic>
        <p:nvPicPr>
          <p:cNvPr id="9" name="Picture 2" descr="C:\Users\PERSONNEL\Desktop\Vignoble Elbama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2857497"/>
            <a:ext cx="1214414" cy="911026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4572000" y="4429132"/>
            <a:ext cx="41044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DZ" sz="4800" dirty="0"/>
              <a:t>العلوم </a:t>
            </a:r>
            <a:r>
              <a:rPr lang="ar-DZ" sz="4800" dirty="0"/>
              <a:t>الفلاحية</a:t>
            </a:r>
            <a:endParaRPr lang="fr-FR" sz="4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AB07C34B-4BED-4FEF-9700-68DB28B524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7641083"/>
              </p:ext>
            </p:extLst>
          </p:nvPr>
        </p:nvGraphicFramePr>
        <p:xfrm>
          <a:off x="107504" y="441917"/>
          <a:ext cx="3962400" cy="66598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24136">
                  <a:extLst>
                    <a:ext uri="{9D8B030D-6E8A-4147-A177-3AD203B41FA5}">
                      <a16:colId xmlns:a16="http://schemas.microsoft.com/office/drawing/2014/main" val="25597917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752417553"/>
                    </a:ext>
                  </a:extLst>
                </a:gridCol>
                <a:gridCol w="566495">
                  <a:extLst>
                    <a:ext uri="{9D8B030D-6E8A-4147-A177-3AD203B41FA5}">
                      <a16:colId xmlns:a16="http://schemas.microsoft.com/office/drawing/2014/main" val="60927988"/>
                    </a:ext>
                  </a:extLst>
                </a:gridCol>
                <a:gridCol w="286499">
                  <a:extLst>
                    <a:ext uri="{9D8B030D-6E8A-4147-A177-3AD203B41FA5}">
                      <a16:colId xmlns:a16="http://schemas.microsoft.com/office/drawing/2014/main" val="3907881360"/>
                    </a:ext>
                  </a:extLst>
                </a:gridCol>
                <a:gridCol w="477050">
                  <a:extLst>
                    <a:ext uri="{9D8B030D-6E8A-4147-A177-3AD203B41FA5}">
                      <a16:colId xmlns:a16="http://schemas.microsoft.com/office/drawing/2014/main" val="1752388878"/>
                    </a:ext>
                  </a:extLst>
                </a:gridCol>
                <a:gridCol w="114300">
                  <a:extLst>
                    <a:ext uri="{9D8B030D-6E8A-4147-A177-3AD203B41FA5}">
                      <a16:colId xmlns:a16="http://schemas.microsoft.com/office/drawing/2014/main" val="1341156103"/>
                    </a:ext>
                  </a:extLst>
                </a:gridCol>
                <a:gridCol w="429825">
                  <a:extLst>
                    <a:ext uri="{9D8B030D-6E8A-4147-A177-3AD203B41FA5}">
                      <a16:colId xmlns:a16="http://schemas.microsoft.com/office/drawing/2014/main" val="1343370828"/>
                    </a:ext>
                  </a:extLst>
                </a:gridCol>
                <a:gridCol w="360039">
                  <a:extLst>
                    <a:ext uri="{9D8B030D-6E8A-4147-A177-3AD203B41FA5}">
                      <a16:colId xmlns:a16="http://schemas.microsoft.com/office/drawing/2014/main" val="3463023839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1400">
                          <a:effectLst/>
                        </a:rPr>
                        <a:t>Unité d’Enseignement</a:t>
                      </a:r>
                      <a:endParaRPr lang="fr-DZ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1400" dirty="0">
                          <a:effectLst/>
                        </a:rPr>
                        <a:t>VHS</a:t>
                      </a:r>
                      <a:endParaRPr lang="fr-DZ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1400" dirty="0">
                          <a:effectLst/>
                        </a:rPr>
                        <a:t>V.H moyenne hebdomadaire</a:t>
                      </a:r>
                      <a:endParaRPr lang="fr-DZ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 hMerge="1">
                  <a:txBody>
                    <a:bodyPr/>
                    <a:lstStyle/>
                    <a:p>
                      <a:endParaRPr lang="fr-D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D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DZ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1400" dirty="0">
                          <a:effectLst/>
                        </a:rPr>
                        <a:t>Coeff</a:t>
                      </a:r>
                      <a:endParaRPr lang="fr-DZ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1400" dirty="0">
                          <a:effectLst/>
                        </a:rPr>
                        <a:t>Crédits</a:t>
                      </a:r>
                      <a:endParaRPr lang="fr-DZ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2374376106"/>
                  </a:ext>
                </a:extLst>
              </a:tr>
              <a:tr h="315659">
                <a:tc vMerge="1">
                  <a:txBody>
                    <a:bodyPr/>
                    <a:lstStyle/>
                    <a:p>
                      <a:endParaRPr lang="fr-D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1400">
                          <a:effectLst/>
                        </a:rPr>
                        <a:t>14-16 sem</a:t>
                      </a:r>
                      <a:endParaRPr lang="fr-DZ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1400" dirty="0">
                          <a:effectLst/>
                        </a:rPr>
                        <a:t>C</a:t>
                      </a:r>
                      <a:endParaRPr lang="fr-DZ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1400">
                          <a:effectLst/>
                        </a:rPr>
                        <a:t>TD</a:t>
                      </a:r>
                      <a:endParaRPr lang="fr-DZ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1400">
                          <a:effectLst/>
                        </a:rPr>
                        <a:t>TP</a:t>
                      </a:r>
                      <a:endParaRPr lang="fr-DZ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fr-DZ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 vMerge="1">
                  <a:txBody>
                    <a:bodyPr/>
                    <a:lstStyle/>
                    <a:p>
                      <a:endParaRPr lang="fr-D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D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0214000"/>
                  </a:ext>
                </a:extLst>
              </a:tr>
              <a:tr h="1610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1400">
                          <a:effectLst/>
                        </a:rPr>
                        <a:t>UE Fondamentale</a:t>
                      </a:r>
                      <a:endParaRPr lang="fr-DZ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1400">
                          <a:effectLst/>
                        </a:rPr>
                        <a:t> </a:t>
                      </a:r>
                      <a:endParaRPr lang="fr-DZ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1400">
                          <a:effectLst/>
                        </a:rPr>
                        <a:t> </a:t>
                      </a:r>
                      <a:endParaRPr lang="fr-DZ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1400">
                          <a:effectLst/>
                        </a:rPr>
                        <a:t> </a:t>
                      </a:r>
                      <a:endParaRPr lang="fr-DZ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1400">
                          <a:effectLst/>
                        </a:rPr>
                        <a:t> </a:t>
                      </a:r>
                      <a:endParaRPr lang="fr-DZ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1400">
                          <a:effectLst/>
                        </a:rPr>
                        <a:t> </a:t>
                      </a:r>
                      <a:endParaRPr lang="fr-DZ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1400">
                          <a:effectLst/>
                        </a:rPr>
                        <a:t> </a:t>
                      </a:r>
                      <a:endParaRPr lang="fr-DZ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1400">
                          <a:effectLst/>
                        </a:rPr>
                        <a:t> </a:t>
                      </a:r>
                      <a:endParaRPr lang="fr-DZ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2541373515"/>
                  </a:ext>
                </a:extLst>
              </a:tr>
              <a:tr h="16106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fr-FR" sz="1200">
                          <a:effectLst/>
                        </a:rPr>
                        <a:t>UEF1</a:t>
                      </a:r>
                      <a:endParaRPr lang="fr-DZ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1400">
                          <a:effectLst/>
                        </a:rPr>
                        <a:t> </a:t>
                      </a:r>
                      <a:endParaRPr lang="fr-DZ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1400">
                          <a:effectLst/>
                        </a:rPr>
                        <a:t> </a:t>
                      </a:r>
                      <a:endParaRPr lang="fr-DZ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1400">
                          <a:effectLst/>
                        </a:rPr>
                        <a:t> </a:t>
                      </a:r>
                      <a:endParaRPr lang="fr-DZ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1400">
                          <a:effectLst/>
                        </a:rPr>
                        <a:t> </a:t>
                      </a:r>
                      <a:endParaRPr lang="fr-DZ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1400">
                          <a:effectLst/>
                        </a:rPr>
                        <a:t> </a:t>
                      </a:r>
                      <a:endParaRPr lang="fr-DZ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1400">
                          <a:effectLst/>
                        </a:rPr>
                        <a:t> </a:t>
                      </a:r>
                      <a:endParaRPr lang="fr-DZ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1400">
                          <a:effectLst/>
                        </a:rPr>
                        <a:t> </a:t>
                      </a:r>
                      <a:endParaRPr lang="fr-DZ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848514979"/>
                  </a:ext>
                </a:extLst>
              </a:tr>
              <a:tr h="13808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fr-FR" sz="1200">
                          <a:effectLst/>
                        </a:rPr>
                        <a:t>Ecologie Générale et Biogéographie </a:t>
                      </a:r>
                      <a:endParaRPr lang="fr-DZ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1200">
                          <a:effectLst/>
                        </a:rPr>
                        <a:t>40</a:t>
                      </a:r>
                      <a:endParaRPr lang="fr-DZ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1200">
                          <a:effectLst/>
                        </a:rPr>
                        <a:t>1,5</a:t>
                      </a:r>
                      <a:endParaRPr lang="fr-DZ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1200">
                          <a:effectLst/>
                        </a:rPr>
                        <a:t>1,2</a:t>
                      </a:r>
                      <a:endParaRPr lang="fr-DZ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1200">
                          <a:effectLst/>
                        </a:rPr>
                        <a:t>0</a:t>
                      </a:r>
                      <a:endParaRPr lang="fr-DZ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fr-DZ" sz="110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1200">
                          <a:effectLst/>
                        </a:rPr>
                        <a:t>3</a:t>
                      </a:r>
                      <a:endParaRPr lang="fr-DZ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1200">
                          <a:effectLst/>
                        </a:rPr>
                        <a:t>4</a:t>
                      </a:r>
                      <a:endParaRPr lang="fr-DZ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583609462"/>
                  </a:ext>
                </a:extLst>
              </a:tr>
              <a:tr h="16106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fr-FR" sz="1200">
                          <a:effectLst/>
                        </a:rPr>
                        <a:t>Pédologie Forestière et Biologie des sols</a:t>
                      </a:r>
                      <a:endParaRPr lang="fr-DZ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1200">
                          <a:effectLst/>
                        </a:rPr>
                        <a:t>60</a:t>
                      </a:r>
                      <a:endParaRPr lang="fr-DZ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1200">
                          <a:effectLst/>
                        </a:rPr>
                        <a:t>2,2</a:t>
                      </a:r>
                      <a:endParaRPr lang="fr-DZ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1200">
                          <a:effectLst/>
                        </a:rPr>
                        <a:t>0</a:t>
                      </a:r>
                      <a:endParaRPr lang="fr-DZ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1200">
                          <a:effectLst/>
                        </a:rPr>
                        <a:t>1,8</a:t>
                      </a:r>
                      <a:endParaRPr lang="fr-DZ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1400">
                          <a:effectLst/>
                        </a:rPr>
                        <a:t> </a:t>
                      </a:r>
                      <a:endParaRPr lang="fr-DZ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1200">
                          <a:effectLst/>
                        </a:rPr>
                        <a:t>5</a:t>
                      </a:r>
                      <a:endParaRPr lang="fr-DZ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1200">
                          <a:effectLst/>
                        </a:rPr>
                        <a:t>6</a:t>
                      </a:r>
                      <a:endParaRPr lang="fr-DZ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4218263423"/>
                  </a:ext>
                </a:extLst>
              </a:tr>
              <a:tr h="16106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fr-FR" sz="1200">
                          <a:effectLst/>
                        </a:rPr>
                        <a:t>UEF2 </a:t>
                      </a:r>
                      <a:endParaRPr lang="fr-DZ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1200">
                          <a:effectLst/>
                        </a:rPr>
                        <a:t> </a:t>
                      </a:r>
                      <a:endParaRPr lang="fr-DZ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1200">
                          <a:effectLst/>
                        </a:rPr>
                        <a:t>3,5</a:t>
                      </a:r>
                      <a:endParaRPr lang="fr-DZ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1200">
                          <a:effectLst/>
                        </a:rPr>
                        <a:t>1,5</a:t>
                      </a:r>
                      <a:endParaRPr lang="fr-DZ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1200">
                          <a:effectLst/>
                        </a:rPr>
                        <a:t>2</a:t>
                      </a:r>
                      <a:endParaRPr lang="fr-DZ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1400">
                          <a:effectLst/>
                        </a:rPr>
                        <a:t> </a:t>
                      </a:r>
                      <a:endParaRPr lang="fr-DZ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1200">
                          <a:effectLst/>
                        </a:rPr>
                        <a:t> </a:t>
                      </a:r>
                      <a:endParaRPr lang="fr-DZ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1200">
                          <a:effectLst/>
                        </a:rPr>
                        <a:t> </a:t>
                      </a:r>
                      <a:endParaRPr lang="fr-DZ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870663956"/>
                  </a:ext>
                </a:extLst>
              </a:tr>
              <a:tr h="16106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fr-FR" sz="1200">
                          <a:effectLst/>
                        </a:rPr>
                        <a:t>Génétique  </a:t>
                      </a:r>
                      <a:endParaRPr lang="fr-DZ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1200">
                          <a:effectLst/>
                        </a:rPr>
                        <a:t>45</a:t>
                      </a:r>
                      <a:endParaRPr lang="fr-DZ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1200">
                          <a:effectLst/>
                        </a:rPr>
                        <a:t>1,5</a:t>
                      </a:r>
                      <a:endParaRPr lang="fr-DZ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1200">
                          <a:effectLst/>
                        </a:rPr>
                        <a:t>1,5</a:t>
                      </a:r>
                      <a:endParaRPr lang="fr-DZ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1200">
                          <a:effectLst/>
                        </a:rPr>
                        <a:t>0</a:t>
                      </a:r>
                      <a:endParaRPr lang="fr-DZ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1400">
                          <a:effectLst/>
                        </a:rPr>
                        <a:t> </a:t>
                      </a:r>
                      <a:endParaRPr lang="fr-DZ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1200">
                          <a:effectLst/>
                        </a:rPr>
                        <a:t>3</a:t>
                      </a:r>
                      <a:endParaRPr lang="fr-DZ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1200">
                          <a:effectLst/>
                        </a:rPr>
                        <a:t>4</a:t>
                      </a:r>
                      <a:endParaRPr lang="fr-DZ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335772227"/>
                  </a:ext>
                </a:extLst>
              </a:tr>
              <a:tr h="16106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fr-FR" sz="1200">
                          <a:effectLst/>
                        </a:rPr>
                        <a:t>Zoologie  Forestière</a:t>
                      </a:r>
                      <a:endParaRPr lang="fr-DZ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1200">
                          <a:effectLst/>
                        </a:rPr>
                        <a:t>60</a:t>
                      </a:r>
                      <a:endParaRPr lang="fr-DZ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1200">
                          <a:effectLst/>
                        </a:rPr>
                        <a:t>2</a:t>
                      </a:r>
                      <a:endParaRPr lang="fr-DZ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1200">
                          <a:effectLst/>
                        </a:rPr>
                        <a:t>0</a:t>
                      </a:r>
                      <a:endParaRPr lang="fr-DZ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1200">
                          <a:effectLst/>
                        </a:rPr>
                        <a:t>2</a:t>
                      </a:r>
                      <a:endParaRPr lang="fr-DZ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1400">
                          <a:effectLst/>
                        </a:rPr>
                        <a:t> </a:t>
                      </a:r>
                      <a:endParaRPr lang="fr-DZ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1200">
                          <a:effectLst/>
                        </a:rPr>
                        <a:t>4</a:t>
                      </a:r>
                      <a:endParaRPr lang="fr-DZ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1200">
                          <a:effectLst/>
                        </a:rPr>
                        <a:t>5</a:t>
                      </a:r>
                      <a:endParaRPr lang="fr-DZ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304422216"/>
                  </a:ext>
                </a:extLst>
              </a:tr>
              <a:tr h="1610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1200">
                          <a:effectLst/>
                        </a:rPr>
                        <a:t>UE méthodologie</a:t>
                      </a:r>
                      <a:endParaRPr lang="fr-DZ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1200">
                          <a:effectLst/>
                        </a:rPr>
                        <a:t> </a:t>
                      </a:r>
                      <a:endParaRPr lang="fr-DZ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1200">
                          <a:effectLst/>
                        </a:rPr>
                        <a:t> </a:t>
                      </a:r>
                      <a:endParaRPr lang="fr-DZ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1200">
                          <a:effectLst/>
                        </a:rPr>
                        <a:t> </a:t>
                      </a:r>
                      <a:endParaRPr lang="fr-DZ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1200">
                          <a:effectLst/>
                        </a:rPr>
                        <a:t> </a:t>
                      </a:r>
                      <a:endParaRPr lang="fr-DZ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1400">
                          <a:effectLst/>
                        </a:rPr>
                        <a:t> </a:t>
                      </a:r>
                      <a:endParaRPr lang="fr-DZ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1200">
                          <a:effectLst/>
                        </a:rPr>
                        <a:t> </a:t>
                      </a:r>
                      <a:endParaRPr lang="fr-DZ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1200">
                          <a:effectLst/>
                        </a:rPr>
                        <a:t> </a:t>
                      </a:r>
                      <a:endParaRPr lang="fr-DZ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626410172"/>
                  </a:ext>
                </a:extLst>
              </a:tr>
              <a:tr h="16106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fr-FR" sz="1200">
                          <a:effectLst/>
                        </a:rPr>
                        <a:t>Cartographie </a:t>
                      </a:r>
                      <a:endParaRPr lang="fr-DZ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1200">
                          <a:effectLst/>
                        </a:rPr>
                        <a:t>30</a:t>
                      </a:r>
                      <a:endParaRPr lang="fr-DZ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1200">
                          <a:effectLst/>
                        </a:rPr>
                        <a:t>1</a:t>
                      </a:r>
                      <a:endParaRPr lang="fr-DZ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1200">
                          <a:effectLst/>
                        </a:rPr>
                        <a:t>1</a:t>
                      </a:r>
                      <a:endParaRPr lang="fr-DZ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1200">
                          <a:effectLst/>
                        </a:rPr>
                        <a:t>0</a:t>
                      </a:r>
                      <a:endParaRPr lang="fr-DZ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1400">
                          <a:effectLst/>
                        </a:rPr>
                        <a:t> </a:t>
                      </a:r>
                      <a:endParaRPr lang="fr-DZ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1200">
                          <a:effectLst/>
                        </a:rPr>
                        <a:t>2</a:t>
                      </a:r>
                      <a:endParaRPr lang="fr-DZ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1200">
                          <a:effectLst/>
                        </a:rPr>
                        <a:t>3</a:t>
                      </a:r>
                      <a:endParaRPr lang="fr-DZ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7128022"/>
                  </a:ext>
                </a:extLst>
              </a:tr>
              <a:tr h="16106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fr-FR" sz="1200">
                          <a:effectLst/>
                        </a:rPr>
                        <a:t>Mathématiques -Statistiques </a:t>
                      </a:r>
                      <a:endParaRPr lang="fr-DZ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1200">
                          <a:effectLst/>
                        </a:rPr>
                        <a:t>30</a:t>
                      </a:r>
                      <a:endParaRPr lang="fr-DZ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1200">
                          <a:effectLst/>
                        </a:rPr>
                        <a:t>1,2</a:t>
                      </a:r>
                      <a:endParaRPr lang="fr-DZ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1200">
                          <a:effectLst/>
                        </a:rPr>
                        <a:t>0,8</a:t>
                      </a:r>
                      <a:endParaRPr lang="fr-DZ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1200">
                          <a:effectLst/>
                        </a:rPr>
                        <a:t>0</a:t>
                      </a:r>
                      <a:endParaRPr lang="fr-DZ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1400">
                          <a:effectLst/>
                        </a:rPr>
                        <a:t> </a:t>
                      </a:r>
                      <a:endParaRPr lang="fr-DZ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1200">
                          <a:effectLst/>
                        </a:rPr>
                        <a:t>2</a:t>
                      </a:r>
                      <a:endParaRPr lang="fr-DZ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1200">
                          <a:effectLst/>
                        </a:rPr>
                        <a:t>3</a:t>
                      </a:r>
                      <a:endParaRPr lang="fr-DZ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460498381"/>
                  </a:ext>
                </a:extLst>
              </a:tr>
              <a:tr h="1610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1200">
                          <a:effectLst/>
                        </a:rPr>
                        <a:t>UE découverte </a:t>
                      </a:r>
                      <a:endParaRPr lang="fr-DZ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1200">
                          <a:effectLst/>
                        </a:rPr>
                        <a:t> </a:t>
                      </a:r>
                      <a:endParaRPr lang="fr-DZ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1200">
                          <a:effectLst/>
                        </a:rPr>
                        <a:t> </a:t>
                      </a:r>
                      <a:endParaRPr lang="fr-DZ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1200">
                          <a:effectLst/>
                        </a:rPr>
                        <a:t> </a:t>
                      </a:r>
                      <a:endParaRPr lang="fr-DZ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1200">
                          <a:effectLst/>
                        </a:rPr>
                        <a:t> </a:t>
                      </a:r>
                      <a:endParaRPr lang="fr-DZ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1400">
                          <a:effectLst/>
                        </a:rPr>
                        <a:t> </a:t>
                      </a:r>
                      <a:endParaRPr lang="fr-DZ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1200">
                          <a:effectLst/>
                        </a:rPr>
                        <a:t> </a:t>
                      </a:r>
                      <a:endParaRPr lang="fr-DZ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1200">
                          <a:effectLst/>
                        </a:rPr>
                        <a:t> </a:t>
                      </a:r>
                      <a:endParaRPr lang="fr-DZ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951003400"/>
                  </a:ext>
                </a:extLst>
              </a:tr>
              <a:tr h="16106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fr-FR" sz="1200">
                          <a:effectLst/>
                        </a:rPr>
                        <a:t>Bioclimatologie </a:t>
                      </a:r>
                      <a:endParaRPr lang="fr-DZ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1400">
                          <a:effectLst/>
                        </a:rPr>
                        <a:t>30</a:t>
                      </a:r>
                      <a:endParaRPr lang="fr-DZ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1200">
                          <a:effectLst/>
                        </a:rPr>
                        <a:t>1,2</a:t>
                      </a:r>
                      <a:endParaRPr lang="fr-DZ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1200">
                          <a:effectLst/>
                        </a:rPr>
                        <a:t>0,8</a:t>
                      </a:r>
                      <a:endParaRPr lang="fr-DZ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1200">
                          <a:effectLst/>
                        </a:rPr>
                        <a:t>0</a:t>
                      </a:r>
                      <a:endParaRPr lang="fr-DZ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fr-FR" sz="1400">
                          <a:effectLst/>
                        </a:rPr>
                        <a:t> </a:t>
                      </a:r>
                      <a:endParaRPr lang="fr-DZ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1400">
                          <a:effectLst/>
                        </a:rPr>
                        <a:t>2</a:t>
                      </a:r>
                      <a:endParaRPr lang="fr-DZ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1400">
                          <a:effectLst/>
                        </a:rPr>
                        <a:t>2</a:t>
                      </a:r>
                      <a:endParaRPr lang="fr-DZ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338814657"/>
                  </a:ext>
                </a:extLst>
              </a:tr>
              <a:tr h="16106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fr-FR" sz="1200">
                          <a:effectLst/>
                        </a:rPr>
                        <a:t>Biochimie </a:t>
                      </a:r>
                      <a:endParaRPr lang="fr-DZ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1200">
                          <a:effectLst/>
                        </a:rPr>
                        <a:t>30</a:t>
                      </a:r>
                      <a:endParaRPr lang="fr-DZ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1200">
                          <a:effectLst/>
                        </a:rPr>
                        <a:t>1,4</a:t>
                      </a:r>
                      <a:endParaRPr lang="fr-DZ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1200">
                          <a:effectLst/>
                        </a:rPr>
                        <a:t>0,2</a:t>
                      </a:r>
                      <a:endParaRPr lang="fr-DZ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1200">
                          <a:effectLst/>
                        </a:rPr>
                        <a:t>0,4</a:t>
                      </a:r>
                      <a:endParaRPr lang="fr-DZ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1400">
                          <a:effectLst/>
                        </a:rPr>
                        <a:t> </a:t>
                      </a:r>
                      <a:endParaRPr lang="fr-DZ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1200">
                          <a:effectLst/>
                        </a:rPr>
                        <a:t>2</a:t>
                      </a:r>
                      <a:endParaRPr lang="fr-DZ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1200">
                          <a:effectLst/>
                        </a:rPr>
                        <a:t>2</a:t>
                      </a:r>
                      <a:endParaRPr lang="fr-DZ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482632009"/>
                  </a:ext>
                </a:extLst>
              </a:tr>
              <a:tr h="1610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1200">
                          <a:effectLst/>
                        </a:rPr>
                        <a:t>UE transversales </a:t>
                      </a:r>
                      <a:endParaRPr lang="fr-DZ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1200">
                          <a:effectLst/>
                        </a:rPr>
                        <a:t> </a:t>
                      </a:r>
                      <a:endParaRPr lang="fr-DZ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1200">
                          <a:effectLst/>
                        </a:rPr>
                        <a:t> </a:t>
                      </a:r>
                      <a:endParaRPr lang="fr-DZ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1200">
                          <a:effectLst/>
                        </a:rPr>
                        <a:t> </a:t>
                      </a:r>
                      <a:endParaRPr lang="fr-DZ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1200">
                          <a:effectLst/>
                        </a:rPr>
                        <a:t> </a:t>
                      </a:r>
                      <a:endParaRPr lang="fr-DZ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1400">
                          <a:effectLst/>
                        </a:rPr>
                        <a:t> </a:t>
                      </a:r>
                      <a:endParaRPr lang="fr-DZ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1200">
                          <a:effectLst/>
                        </a:rPr>
                        <a:t> </a:t>
                      </a:r>
                      <a:endParaRPr lang="fr-DZ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1200">
                          <a:effectLst/>
                        </a:rPr>
                        <a:t> </a:t>
                      </a:r>
                      <a:endParaRPr lang="fr-DZ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959135916"/>
                  </a:ext>
                </a:extLst>
              </a:tr>
              <a:tr h="16106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fr-FR" sz="1200">
                          <a:effectLst/>
                        </a:rPr>
                        <a:t> Langues et Communications  (Français)</a:t>
                      </a:r>
                      <a:endParaRPr lang="fr-DZ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1200">
                          <a:effectLst/>
                        </a:rPr>
                        <a:t>21</a:t>
                      </a:r>
                      <a:endParaRPr lang="fr-DZ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1200">
                          <a:effectLst/>
                        </a:rPr>
                        <a:t>1,4</a:t>
                      </a:r>
                      <a:endParaRPr lang="fr-DZ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1200">
                          <a:effectLst/>
                        </a:rPr>
                        <a:t>0</a:t>
                      </a:r>
                      <a:endParaRPr lang="fr-DZ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1200">
                          <a:effectLst/>
                        </a:rPr>
                        <a:t>0</a:t>
                      </a:r>
                      <a:endParaRPr lang="fr-DZ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1400">
                          <a:effectLst/>
                        </a:rPr>
                        <a:t> </a:t>
                      </a:r>
                      <a:endParaRPr lang="fr-DZ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1200">
                          <a:effectLst/>
                        </a:rPr>
                        <a:t>1</a:t>
                      </a:r>
                      <a:endParaRPr lang="fr-DZ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1200">
                          <a:effectLst/>
                        </a:rPr>
                        <a:t>1</a:t>
                      </a:r>
                      <a:endParaRPr lang="fr-DZ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119373993"/>
                  </a:ext>
                </a:extLst>
              </a:tr>
              <a:tr h="13808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fr-FR" sz="1200">
                          <a:effectLst/>
                        </a:rPr>
                        <a:t>Total Semestre 3</a:t>
                      </a:r>
                      <a:endParaRPr lang="fr-DZ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1200" dirty="0">
                          <a:effectLst/>
                        </a:rPr>
                        <a:t>346</a:t>
                      </a:r>
                      <a:endParaRPr lang="fr-DZ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1200" dirty="0">
                          <a:effectLst/>
                        </a:rPr>
                        <a:t>12</a:t>
                      </a:r>
                      <a:endParaRPr lang="fr-DZ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1200" dirty="0">
                          <a:effectLst/>
                        </a:rPr>
                        <a:t>5</a:t>
                      </a:r>
                      <a:endParaRPr lang="fr-DZ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1200" dirty="0">
                          <a:effectLst/>
                        </a:rPr>
                        <a:t>5</a:t>
                      </a:r>
                      <a:endParaRPr lang="fr-DZ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fr-DZ" sz="1100" dirty="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1200" dirty="0">
                          <a:effectLst/>
                        </a:rPr>
                        <a:t>24</a:t>
                      </a:r>
                      <a:endParaRPr lang="fr-DZ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1200" dirty="0">
                          <a:effectLst/>
                        </a:rPr>
                        <a:t>30</a:t>
                      </a:r>
                      <a:endParaRPr lang="fr-DZ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410250299"/>
                  </a:ext>
                </a:extLst>
              </a:tr>
            </a:tbl>
          </a:graphicData>
        </a:graphic>
      </p:graphicFrame>
      <p:sp>
        <p:nvSpPr>
          <p:cNvPr id="3" name="Ellipse 2">
            <a:extLst>
              <a:ext uri="{FF2B5EF4-FFF2-40B4-BE49-F238E27FC236}">
                <a16:creationId xmlns:a16="http://schemas.microsoft.com/office/drawing/2014/main" id="{544904CD-739D-409C-A47E-9FA3C662FCC0}"/>
              </a:ext>
            </a:extLst>
          </p:cNvPr>
          <p:cNvSpPr/>
          <p:nvPr/>
        </p:nvSpPr>
        <p:spPr>
          <a:xfrm>
            <a:off x="5652120" y="35486"/>
            <a:ext cx="2714600" cy="36004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Semestre 4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8271F2FE-4AE0-486C-A7CE-A41BF5C5E2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6557" y="384580"/>
            <a:ext cx="5017443" cy="6437934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9987CD49-0F59-4998-AF70-BC352DEF21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9375" y="0"/>
            <a:ext cx="2670619" cy="499915"/>
          </a:xfrm>
          <a:prstGeom prst="rect">
            <a:avLst/>
          </a:prstGeom>
        </p:spPr>
      </p:pic>
      <p:sp>
        <p:nvSpPr>
          <p:cNvPr id="7" name="Ellipse 6">
            <a:extLst>
              <a:ext uri="{FF2B5EF4-FFF2-40B4-BE49-F238E27FC236}">
                <a16:creationId xmlns:a16="http://schemas.microsoft.com/office/drawing/2014/main" id="{7A6B2A47-1379-47DF-98E7-57B7C3C2978F}"/>
              </a:ext>
            </a:extLst>
          </p:cNvPr>
          <p:cNvSpPr/>
          <p:nvPr/>
        </p:nvSpPr>
        <p:spPr>
          <a:xfrm>
            <a:off x="5590648" y="69937"/>
            <a:ext cx="2714600" cy="36004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Semestre 4</a:t>
            </a:r>
          </a:p>
        </p:txBody>
      </p:sp>
    </p:spTree>
    <p:extLst>
      <p:ext uri="{BB962C8B-B14F-4D97-AF65-F5344CB8AC3E}">
        <p14:creationId xmlns:p14="http://schemas.microsoft.com/office/powerpoint/2010/main" val="15410227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au 6">
            <a:extLst>
              <a:ext uri="{FF2B5EF4-FFF2-40B4-BE49-F238E27FC236}">
                <a16:creationId xmlns:a16="http://schemas.microsoft.com/office/drawing/2014/main" id="{E8A1C1D5-1109-44E0-90DD-65D0913301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1424410"/>
              </p:ext>
            </p:extLst>
          </p:nvPr>
        </p:nvGraphicFramePr>
        <p:xfrm>
          <a:off x="132461" y="273494"/>
          <a:ext cx="4248472" cy="659789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43195">
                  <a:extLst>
                    <a:ext uri="{9D8B030D-6E8A-4147-A177-3AD203B41FA5}">
                      <a16:colId xmlns:a16="http://schemas.microsoft.com/office/drawing/2014/main" val="3923166537"/>
                    </a:ext>
                  </a:extLst>
                </a:gridCol>
                <a:gridCol w="384997">
                  <a:extLst>
                    <a:ext uri="{9D8B030D-6E8A-4147-A177-3AD203B41FA5}">
                      <a16:colId xmlns:a16="http://schemas.microsoft.com/office/drawing/2014/main" val="1432491905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4209303812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1744782712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3208051559"/>
                    </a:ext>
                  </a:extLst>
                </a:gridCol>
                <a:gridCol w="144016">
                  <a:extLst>
                    <a:ext uri="{9D8B030D-6E8A-4147-A177-3AD203B41FA5}">
                      <a16:colId xmlns:a16="http://schemas.microsoft.com/office/drawing/2014/main" val="2390150254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4287882431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3978232040"/>
                    </a:ext>
                  </a:extLst>
                </a:gridCol>
              </a:tblGrid>
              <a:tr h="24447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1300" dirty="0">
                          <a:effectLst/>
                        </a:rPr>
                        <a:t>Unité d’Enseignement</a:t>
                      </a:r>
                      <a:endParaRPr lang="fr-DZ" sz="13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927" marR="4192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1300">
                          <a:effectLst/>
                        </a:rPr>
                        <a:t>VHS</a:t>
                      </a:r>
                      <a:endParaRPr lang="fr-DZ" sz="13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927" marR="41927" marT="0" marB="0" anchor="b"/>
                </a:tc>
                <a:tc gridSpan="4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fr-FR" sz="1300" dirty="0">
                          <a:effectLst/>
                        </a:rPr>
                        <a:t>V.H moyenne hebdomadaire</a:t>
                      </a:r>
                      <a:endParaRPr lang="fr-DZ" sz="13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927" marR="41927" marT="0" marB="0" anchor="b"/>
                </a:tc>
                <a:tc hMerge="1">
                  <a:txBody>
                    <a:bodyPr/>
                    <a:lstStyle/>
                    <a:p>
                      <a:endParaRPr lang="fr-D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D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DZ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1300" dirty="0">
                          <a:effectLst/>
                        </a:rPr>
                        <a:t>Coeff</a:t>
                      </a:r>
                      <a:endParaRPr lang="fr-DZ" sz="13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927" marR="41927" marT="0" marB="0" anchor="b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1300" dirty="0">
                          <a:effectLst/>
                        </a:rPr>
                        <a:t>Crédits</a:t>
                      </a:r>
                      <a:endParaRPr lang="fr-DZ" sz="1300" dirty="0">
                        <a:effectLst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1927" marR="41927" marT="0" marB="0" anchor="b"/>
                </a:tc>
                <a:extLst>
                  <a:ext uri="{0D108BD9-81ED-4DB2-BD59-A6C34878D82A}">
                    <a16:rowId xmlns:a16="http://schemas.microsoft.com/office/drawing/2014/main" val="2333041276"/>
                  </a:ext>
                </a:extLst>
              </a:tr>
              <a:tr h="505778">
                <a:tc vMerge="1">
                  <a:txBody>
                    <a:bodyPr/>
                    <a:lstStyle/>
                    <a:p>
                      <a:endParaRPr lang="fr-D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1300">
                          <a:effectLst/>
                        </a:rPr>
                        <a:t>14-16 sem</a:t>
                      </a:r>
                      <a:endParaRPr lang="fr-DZ" sz="13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927" marR="4192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1300">
                          <a:effectLst/>
                        </a:rPr>
                        <a:t>C</a:t>
                      </a:r>
                      <a:endParaRPr lang="fr-DZ" sz="13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927" marR="4192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1300">
                          <a:effectLst/>
                        </a:rPr>
                        <a:t>TD</a:t>
                      </a:r>
                      <a:endParaRPr lang="fr-DZ" sz="13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927" marR="4192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1300">
                          <a:effectLst/>
                        </a:rPr>
                        <a:t>TP</a:t>
                      </a:r>
                      <a:endParaRPr lang="fr-DZ" sz="13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927" marR="4192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fr-DZ" sz="13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927" marR="41927" marT="0" marB="0" anchor="b"/>
                </a:tc>
                <a:tc vMerge="1">
                  <a:txBody>
                    <a:bodyPr/>
                    <a:lstStyle/>
                    <a:p>
                      <a:endParaRPr lang="fr-D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D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229156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1300">
                          <a:effectLst/>
                        </a:rPr>
                        <a:t>UE Fondamentale</a:t>
                      </a:r>
                      <a:endParaRPr lang="fr-DZ" sz="13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927" marR="4192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1300">
                          <a:effectLst/>
                        </a:rPr>
                        <a:t> </a:t>
                      </a:r>
                      <a:endParaRPr lang="fr-DZ" sz="13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927" marR="4192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1300">
                          <a:effectLst/>
                        </a:rPr>
                        <a:t> </a:t>
                      </a:r>
                      <a:endParaRPr lang="fr-DZ" sz="13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927" marR="4192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1300">
                          <a:effectLst/>
                        </a:rPr>
                        <a:t> </a:t>
                      </a:r>
                      <a:endParaRPr lang="fr-DZ" sz="13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927" marR="4192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1300">
                          <a:effectLst/>
                        </a:rPr>
                        <a:t> </a:t>
                      </a:r>
                      <a:endParaRPr lang="fr-DZ" sz="13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927" marR="4192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fr-DZ" sz="13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927" marR="4192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1300">
                          <a:effectLst/>
                        </a:rPr>
                        <a:t> </a:t>
                      </a:r>
                      <a:endParaRPr lang="fr-DZ" sz="13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927" marR="4192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1300" dirty="0">
                          <a:effectLst/>
                        </a:rPr>
                        <a:t> </a:t>
                      </a:r>
                      <a:endParaRPr lang="fr-DZ" sz="1300" dirty="0">
                        <a:effectLst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1927" marR="41927" marT="0" marB="0" anchor="b"/>
                </a:tc>
                <a:extLst>
                  <a:ext uri="{0D108BD9-81ED-4DB2-BD59-A6C34878D82A}">
                    <a16:rowId xmlns:a16="http://schemas.microsoft.com/office/drawing/2014/main" val="3018779066"/>
                  </a:ext>
                </a:extLst>
              </a:tr>
              <a:tr h="24595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fr-FR" sz="1100">
                          <a:effectLst/>
                        </a:rPr>
                        <a:t>UEF1(P)</a:t>
                      </a:r>
                      <a:endParaRPr lang="fr-DZ" sz="13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927" marR="419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1300">
                          <a:effectLst/>
                        </a:rPr>
                        <a:t> </a:t>
                      </a:r>
                      <a:endParaRPr lang="fr-DZ" sz="13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927" marR="4192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1300">
                          <a:effectLst/>
                        </a:rPr>
                        <a:t> </a:t>
                      </a:r>
                      <a:endParaRPr lang="fr-DZ" sz="13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927" marR="4192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1300">
                          <a:effectLst/>
                        </a:rPr>
                        <a:t> </a:t>
                      </a:r>
                      <a:endParaRPr lang="fr-DZ" sz="13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927" marR="4192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1300">
                          <a:effectLst/>
                        </a:rPr>
                        <a:t> </a:t>
                      </a:r>
                      <a:endParaRPr lang="fr-DZ" sz="13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927" marR="4192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fr-DZ" sz="13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927" marR="4192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1300">
                          <a:effectLst/>
                        </a:rPr>
                        <a:t> </a:t>
                      </a:r>
                      <a:endParaRPr lang="fr-DZ" sz="13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927" marR="41927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fr-FR" sz="1300" dirty="0">
                          <a:effectLst/>
                        </a:rPr>
                        <a:t> </a:t>
                      </a:r>
                      <a:endParaRPr lang="fr-DZ" sz="1300" dirty="0">
                        <a:effectLst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1927" marR="41927" marT="0" marB="0" anchor="b"/>
                </a:tc>
                <a:extLst>
                  <a:ext uri="{0D108BD9-81ED-4DB2-BD59-A6C34878D82A}">
                    <a16:rowId xmlns:a16="http://schemas.microsoft.com/office/drawing/2014/main" val="2001997342"/>
                  </a:ext>
                </a:extLst>
              </a:tr>
              <a:tr h="24595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fr-FR" sz="1100">
                          <a:effectLst/>
                        </a:rPr>
                        <a:t>Pépinière et Reboisement </a:t>
                      </a:r>
                      <a:endParaRPr lang="fr-DZ" sz="13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927" marR="4192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1100">
                          <a:effectLst/>
                        </a:rPr>
                        <a:t>45</a:t>
                      </a:r>
                      <a:endParaRPr lang="fr-DZ" sz="13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927" marR="419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1100">
                          <a:effectLst/>
                        </a:rPr>
                        <a:t>1,6</a:t>
                      </a:r>
                      <a:endParaRPr lang="fr-DZ" sz="13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927" marR="4192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1100">
                          <a:effectLst/>
                        </a:rPr>
                        <a:t>0,4</a:t>
                      </a:r>
                      <a:endParaRPr lang="fr-DZ" sz="13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927" marR="4192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1100">
                          <a:effectLst/>
                        </a:rPr>
                        <a:t>1</a:t>
                      </a:r>
                      <a:endParaRPr lang="fr-DZ" sz="13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927" marR="4192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fr-DZ" sz="13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927" marR="4192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1100">
                          <a:effectLst/>
                        </a:rPr>
                        <a:t>4</a:t>
                      </a:r>
                      <a:endParaRPr lang="fr-DZ" sz="13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927" marR="4192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1100" dirty="0">
                          <a:effectLst/>
                        </a:rPr>
                        <a:t>5</a:t>
                      </a:r>
                      <a:endParaRPr lang="fr-DZ" sz="1300" dirty="0">
                        <a:effectLst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1927" marR="41927" marT="0" marB="0" anchor="b"/>
                </a:tc>
                <a:extLst>
                  <a:ext uri="{0D108BD9-81ED-4DB2-BD59-A6C34878D82A}">
                    <a16:rowId xmlns:a16="http://schemas.microsoft.com/office/drawing/2014/main" val="3222081676"/>
                  </a:ext>
                </a:extLst>
              </a:tr>
              <a:tr h="42257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fr-FR" sz="1100">
                          <a:effectLst/>
                        </a:rPr>
                        <a:t>Hydrologie et Bassins versants </a:t>
                      </a:r>
                      <a:endParaRPr lang="fr-DZ" sz="13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927" marR="4192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1100">
                          <a:effectLst/>
                        </a:rPr>
                        <a:t>45</a:t>
                      </a:r>
                      <a:endParaRPr lang="fr-DZ" sz="13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927" marR="419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1100">
                          <a:effectLst/>
                        </a:rPr>
                        <a:t>1,6</a:t>
                      </a:r>
                      <a:endParaRPr lang="fr-DZ" sz="13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927" marR="4192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1100">
                          <a:effectLst/>
                        </a:rPr>
                        <a:t>0,6</a:t>
                      </a:r>
                      <a:endParaRPr lang="fr-DZ" sz="13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927" marR="4192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1100">
                          <a:effectLst/>
                        </a:rPr>
                        <a:t>0,8</a:t>
                      </a:r>
                      <a:endParaRPr lang="fr-DZ" sz="13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927" marR="4192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fr-DZ" sz="13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927" marR="4192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1100">
                          <a:effectLst/>
                        </a:rPr>
                        <a:t>4</a:t>
                      </a:r>
                      <a:endParaRPr lang="fr-DZ" sz="13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927" marR="4192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1100">
                          <a:effectLst/>
                        </a:rPr>
                        <a:t>5</a:t>
                      </a:r>
                      <a:endParaRPr lang="fr-DZ" sz="1300">
                        <a:effectLst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1927" marR="41927" marT="0" marB="0" anchor="b"/>
                </a:tc>
                <a:extLst>
                  <a:ext uri="{0D108BD9-81ED-4DB2-BD59-A6C34878D82A}">
                    <a16:rowId xmlns:a16="http://schemas.microsoft.com/office/drawing/2014/main" val="3599921955"/>
                  </a:ext>
                </a:extLst>
              </a:tr>
              <a:tr h="21302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fr-FR" sz="1100">
                          <a:effectLst/>
                        </a:rPr>
                        <a:t>UEF2 (P)</a:t>
                      </a:r>
                      <a:endParaRPr lang="fr-DZ" sz="13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927" marR="4192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fr-DZ" sz="100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1927" marR="4192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fr-DZ" sz="100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1927" marR="4192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fr-DZ" sz="100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1927" marR="4192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fr-DZ" sz="100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1927" marR="4192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fr-DZ" sz="1000" dirty="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1927" marR="4192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1100" dirty="0">
                          <a:effectLst/>
                        </a:rPr>
                        <a:t> </a:t>
                      </a:r>
                      <a:endParaRPr lang="fr-DZ" sz="13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927" marR="4192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1100" dirty="0">
                          <a:effectLst/>
                        </a:rPr>
                        <a:t> </a:t>
                      </a:r>
                      <a:endParaRPr lang="fr-DZ" sz="1300" dirty="0">
                        <a:effectLst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1927" marR="41927" marT="0" marB="0" anchor="b"/>
                </a:tc>
                <a:extLst>
                  <a:ext uri="{0D108BD9-81ED-4DB2-BD59-A6C34878D82A}">
                    <a16:rowId xmlns:a16="http://schemas.microsoft.com/office/drawing/2014/main" val="2783389941"/>
                  </a:ext>
                </a:extLst>
              </a:tr>
              <a:tr h="24595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fr-FR" sz="1100">
                          <a:effectLst/>
                        </a:rPr>
                        <a:t>Génie Forestier </a:t>
                      </a:r>
                      <a:endParaRPr lang="fr-DZ" sz="13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927" marR="4192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1100">
                          <a:effectLst/>
                        </a:rPr>
                        <a:t>40</a:t>
                      </a:r>
                      <a:endParaRPr lang="fr-DZ" sz="13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927" marR="419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1100">
                          <a:effectLst/>
                        </a:rPr>
                        <a:t>1,5</a:t>
                      </a:r>
                      <a:endParaRPr lang="fr-DZ" sz="13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927" marR="4192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1100">
                          <a:effectLst/>
                        </a:rPr>
                        <a:t>0,6</a:t>
                      </a:r>
                      <a:endParaRPr lang="fr-DZ" sz="13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927" marR="4192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1100">
                          <a:effectLst/>
                        </a:rPr>
                        <a:t>0,6</a:t>
                      </a:r>
                      <a:endParaRPr lang="fr-DZ" sz="13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927" marR="4192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fr-DZ" sz="13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927" marR="4192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1100">
                          <a:effectLst/>
                        </a:rPr>
                        <a:t>3</a:t>
                      </a:r>
                      <a:endParaRPr lang="fr-DZ" sz="13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927" marR="4192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1100">
                          <a:effectLst/>
                        </a:rPr>
                        <a:t>4</a:t>
                      </a:r>
                      <a:endParaRPr lang="fr-DZ" sz="1300">
                        <a:effectLst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1927" marR="41927" marT="0" marB="0" anchor="b"/>
                </a:tc>
                <a:extLst>
                  <a:ext uri="{0D108BD9-81ED-4DB2-BD59-A6C34878D82A}">
                    <a16:rowId xmlns:a16="http://schemas.microsoft.com/office/drawing/2014/main" val="861754003"/>
                  </a:ext>
                </a:extLst>
              </a:tr>
              <a:tr h="24595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fr-FR" sz="1100">
                          <a:effectLst/>
                        </a:rPr>
                        <a:t>Aménagement forestier </a:t>
                      </a:r>
                      <a:endParaRPr lang="fr-DZ" sz="13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927" marR="4192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1100">
                          <a:effectLst/>
                        </a:rPr>
                        <a:t>40</a:t>
                      </a:r>
                      <a:endParaRPr lang="fr-DZ" sz="13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927" marR="419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1100">
                          <a:effectLst/>
                        </a:rPr>
                        <a:t>1,7</a:t>
                      </a:r>
                      <a:endParaRPr lang="fr-DZ" sz="13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927" marR="4192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1100">
                          <a:effectLst/>
                        </a:rPr>
                        <a:t>0,6</a:t>
                      </a:r>
                      <a:endParaRPr lang="fr-DZ" sz="13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927" marR="4192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1100">
                          <a:effectLst/>
                        </a:rPr>
                        <a:t>0,4</a:t>
                      </a:r>
                      <a:endParaRPr lang="fr-DZ" sz="13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927" marR="4192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fr-DZ" sz="13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927" marR="4192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1100">
                          <a:effectLst/>
                        </a:rPr>
                        <a:t>3</a:t>
                      </a:r>
                      <a:endParaRPr lang="fr-DZ" sz="13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927" marR="4192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1100" dirty="0">
                          <a:effectLst/>
                        </a:rPr>
                        <a:t>4</a:t>
                      </a:r>
                      <a:endParaRPr lang="fr-DZ" sz="1300" dirty="0">
                        <a:effectLst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1927" marR="41927" marT="0" marB="0" anchor="b"/>
                </a:tc>
                <a:extLst>
                  <a:ext uri="{0D108BD9-81ED-4DB2-BD59-A6C34878D82A}">
                    <a16:rowId xmlns:a16="http://schemas.microsoft.com/office/drawing/2014/main" val="231704418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endParaRPr lang="fr-DZ" sz="13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927" marR="4192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fr-DZ" sz="13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927" marR="4192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fr-DZ" sz="13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927" marR="4192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fr-DZ" sz="13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927" marR="4192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fr-DZ" sz="13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927" marR="4192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fr-DZ" sz="13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927" marR="4192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fr-DZ" sz="13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927" marR="4192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fr-DZ" sz="1300" dirty="0">
                        <a:effectLst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1927" marR="41927" marT="0" marB="0" anchor="b"/>
                </a:tc>
                <a:extLst>
                  <a:ext uri="{0D108BD9-81ED-4DB2-BD59-A6C34878D82A}">
                    <a16:rowId xmlns:a16="http://schemas.microsoft.com/office/drawing/2014/main" val="2666257436"/>
                  </a:ext>
                </a:extLst>
              </a:tr>
              <a:tr h="24595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fr-FR" sz="1100">
                          <a:effectLst/>
                        </a:rPr>
                        <a:t>Biostatistiques</a:t>
                      </a:r>
                      <a:endParaRPr lang="fr-DZ" sz="13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927" marR="4192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1100">
                          <a:effectLst/>
                        </a:rPr>
                        <a:t>30</a:t>
                      </a:r>
                      <a:endParaRPr lang="fr-DZ" sz="13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927" marR="419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1100">
                          <a:effectLst/>
                        </a:rPr>
                        <a:t>1,2</a:t>
                      </a:r>
                      <a:endParaRPr lang="fr-DZ" sz="13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927" marR="4192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1100">
                          <a:effectLst/>
                        </a:rPr>
                        <a:t>0,8</a:t>
                      </a:r>
                      <a:endParaRPr lang="fr-DZ" sz="13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927" marR="4192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1100">
                          <a:effectLst/>
                        </a:rPr>
                        <a:t>0</a:t>
                      </a:r>
                      <a:endParaRPr lang="fr-DZ" sz="13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927" marR="4192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fr-DZ" sz="13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927" marR="4192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1100">
                          <a:effectLst/>
                        </a:rPr>
                        <a:t>2</a:t>
                      </a:r>
                      <a:endParaRPr lang="fr-DZ" sz="13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927" marR="4192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1100">
                          <a:effectLst/>
                        </a:rPr>
                        <a:t>2</a:t>
                      </a:r>
                      <a:endParaRPr lang="fr-DZ" sz="1300">
                        <a:effectLst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1927" marR="41927" marT="0" marB="0" anchor="b"/>
                </a:tc>
                <a:extLst>
                  <a:ext uri="{0D108BD9-81ED-4DB2-BD59-A6C34878D82A}">
                    <a16:rowId xmlns:a16="http://schemas.microsoft.com/office/drawing/2014/main" val="2112447599"/>
                  </a:ext>
                </a:extLst>
              </a:tr>
              <a:tr h="36436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fr-FR" sz="1100">
                          <a:effectLst/>
                        </a:rPr>
                        <a:t>Méthodologie de recherche et d'analyse </a:t>
                      </a:r>
                      <a:endParaRPr lang="fr-DZ" sz="13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927" marR="4192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1100">
                          <a:effectLst/>
                        </a:rPr>
                        <a:t>15</a:t>
                      </a:r>
                      <a:endParaRPr lang="fr-DZ" sz="13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927" marR="419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1100">
                          <a:effectLst/>
                        </a:rPr>
                        <a:t>0,4</a:t>
                      </a:r>
                      <a:endParaRPr lang="fr-DZ" sz="13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927" marR="4192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1100">
                          <a:effectLst/>
                        </a:rPr>
                        <a:t>0,6</a:t>
                      </a:r>
                      <a:endParaRPr lang="fr-DZ" sz="13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927" marR="4192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1100">
                          <a:effectLst/>
                        </a:rPr>
                        <a:t>0</a:t>
                      </a:r>
                      <a:endParaRPr lang="fr-DZ" sz="13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927" marR="4192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fr-DZ" sz="13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927" marR="4192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1100">
                          <a:effectLst/>
                        </a:rPr>
                        <a:t>1</a:t>
                      </a:r>
                      <a:endParaRPr lang="fr-DZ" sz="13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927" marR="4192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1100" dirty="0">
                          <a:effectLst/>
                        </a:rPr>
                        <a:t>1</a:t>
                      </a:r>
                      <a:endParaRPr lang="fr-DZ" sz="1300" dirty="0">
                        <a:effectLst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1927" marR="41927" marT="0" marB="0" anchor="b"/>
                </a:tc>
                <a:extLst>
                  <a:ext uri="{0D108BD9-81ED-4DB2-BD59-A6C34878D82A}">
                    <a16:rowId xmlns:a16="http://schemas.microsoft.com/office/drawing/2014/main" val="2569646865"/>
                  </a:ext>
                </a:extLst>
              </a:tr>
              <a:tr h="24595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fr-FR" sz="1100">
                          <a:effectLst/>
                        </a:rPr>
                        <a:t>Dendrologie </a:t>
                      </a:r>
                      <a:endParaRPr lang="fr-DZ" sz="13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927" marR="4192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1100">
                          <a:effectLst/>
                        </a:rPr>
                        <a:t>21</a:t>
                      </a:r>
                      <a:endParaRPr lang="fr-DZ" sz="13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927" marR="419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1100">
                          <a:effectLst/>
                        </a:rPr>
                        <a:t>0,8</a:t>
                      </a:r>
                      <a:endParaRPr lang="fr-DZ" sz="13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927" marR="4192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1100">
                          <a:effectLst/>
                        </a:rPr>
                        <a:t>0</a:t>
                      </a:r>
                      <a:endParaRPr lang="fr-DZ" sz="13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927" marR="4192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1100">
                          <a:effectLst/>
                        </a:rPr>
                        <a:t>0,6</a:t>
                      </a:r>
                      <a:endParaRPr lang="fr-DZ" sz="13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927" marR="4192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fr-DZ" sz="13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927" marR="4192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1100">
                          <a:effectLst/>
                        </a:rPr>
                        <a:t>1</a:t>
                      </a:r>
                      <a:endParaRPr lang="fr-DZ" sz="13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927" marR="4192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1100">
                          <a:effectLst/>
                        </a:rPr>
                        <a:t>2</a:t>
                      </a:r>
                      <a:endParaRPr lang="fr-DZ" sz="1300">
                        <a:effectLst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1927" marR="41927" marT="0" marB="0" anchor="b"/>
                </a:tc>
                <a:extLst>
                  <a:ext uri="{0D108BD9-81ED-4DB2-BD59-A6C34878D82A}">
                    <a16:rowId xmlns:a16="http://schemas.microsoft.com/office/drawing/2014/main" val="3825646175"/>
                  </a:ext>
                </a:extLst>
              </a:tr>
              <a:tr h="24595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fr-FR" sz="1100">
                          <a:effectLst/>
                        </a:rPr>
                        <a:t>UE découverte</a:t>
                      </a:r>
                      <a:endParaRPr lang="fr-DZ" sz="13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927" marR="4192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DZ" sz="13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927" marR="4192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DZ" sz="13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927" marR="4192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DZ" sz="13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927" marR="4192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DZ" sz="13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927" marR="4192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fr-DZ" sz="13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927" marR="4192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1100" dirty="0">
                          <a:effectLst/>
                        </a:rPr>
                        <a:t> </a:t>
                      </a:r>
                      <a:endParaRPr lang="fr-DZ" sz="13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927" marR="4192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1300">
                          <a:effectLst/>
                        </a:rPr>
                        <a:t> </a:t>
                      </a:r>
                      <a:endParaRPr lang="fr-DZ" sz="1300">
                        <a:effectLst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1927" marR="41927" marT="0" marB="0" anchor="b"/>
                </a:tc>
                <a:extLst>
                  <a:ext uri="{0D108BD9-81ED-4DB2-BD59-A6C34878D82A}">
                    <a16:rowId xmlns:a16="http://schemas.microsoft.com/office/drawing/2014/main" val="2669578803"/>
                  </a:ext>
                </a:extLst>
              </a:tr>
              <a:tr h="24595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fr-FR" sz="1100">
                          <a:effectLst/>
                        </a:rPr>
                        <a:t>Economie Forestière  </a:t>
                      </a:r>
                      <a:endParaRPr lang="fr-DZ" sz="13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927" marR="419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1100">
                          <a:effectLst/>
                        </a:rPr>
                        <a:t>30</a:t>
                      </a:r>
                      <a:endParaRPr lang="fr-DZ" sz="13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927" marR="419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1100">
                          <a:effectLst/>
                        </a:rPr>
                        <a:t>1,6</a:t>
                      </a:r>
                      <a:endParaRPr lang="fr-DZ" sz="13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927" marR="4192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1100">
                          <a:effectLst/>
                        </a:rPr>
                        <a:t>0,4</a:t>
                      </a:r>
                      <a:endParaRPr lang="fr-DZ" sz="13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927" marR="4192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1100">
                          <a:effectLst/>
                        </a:rPr>
                        <a:t>0</a:t>
                      </a:r>
                      <a:endParaRPr lang="fr-DZ" sz="13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927" marR="4192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fr-DZ" sz="13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927" marR="4192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1100" dirty="0">
                          <a:effectLst/>
                        </a:rPr>
                        <a:t>1</a:t>
                      </a:r>
                      <a:endParaRPr lang="fr-DZ" sz="13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927" marR="4192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1100">
                          <a:effectLst/>
                        </a:rPr>
                        <a:t>2</a:t>
                      </a:r>
                      <a:endParaRPr lang="fr-DZ" sz="1300">
                        <a:effectLst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1927" marR="41927" marT="0" marB="0" anchor="b"/>
                </a:tc>
                <a:extLst>
                  <a:ext uri="{0D108BD9-81ED-4DB2-BD59-A6C34878D82A}">
                    <a16:rowId xmlns:a16="http://schemas.microsoft.com/office/drawing/2014/main" val="4262483081"/>
                  </a:ext>
                </a:extLst>
              </a:tr>
              <a:tr h="24595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fr-FR" sz="1100">
                          <a:effectLst/>
                        </a:rPr>
                        <a:t>Sylviculture II</a:t>
                      </a:r>
                      <a:endParaRPr lang="fr-DZ" sz="13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927" marR="4192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1100">
                          <a:effectLst/>
                        </a:rPr>
                        <a:t>30</a:t>
                      </a:r>
                      <a:endParaRPr lang="fr-DZ" sz="13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927" marR="419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1100">
                          <a:effectLst/>
                        </a:rPr>
                        <a:t>1,2</a:t>
                      </a:r>
                      <a:endParaRPr lang="fr-DZ" sz="13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927" marR="4192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1100">
                          <a:effectLst/>
                        </a:rPr>
                        <a:t>0,2</a:t>
                      </a:r>
                      <a:endParaRPr lang="fr-DZ" sz="13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927" marR="4192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1100">
                          <a:effectLst/>
                        </a:rPr>
                        <a:t>0,6</a:t>
                      </a:r>
                      <a:endParaRPr lang="fr-DZ" sz="13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927" marR="4192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fr-DZ" sz="13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927" marR="4192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1100">
                          <a:effectLst/>
                        </a:rPr>
                        <a:t>2</a:t>
                      </a:r>
                      <a:endParaRPr lang="fr-DZ" sz="13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927" marR="4192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1100">
                          <a:effectLst/>
                        </a:rPr>
                        <a:t>2</a:t>
                      </a:r>
                      <a:endParaRPr lang="fr-DZ" sz="1300">
                        <a:effectLst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1927" marR="41927" marT="0" marB="0" anchor="b"/>
                </a:tc>
                <a:extLst>
                  <a:ext uri="{0D108BD9-81ED-4DB2-BD59-A6C34878D82A}">
                    <a16:rowId xmlns:a16="http://schemas.microsoft.com/office/drawing/2014/main" val="1099758166"/>
                  </a:ext>
                </a:extLst>
              </a:tr>
              <a:tr h="24595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fr-FR" sz="1100">
                          <a:effectLst/>
                        </a:rPr>
                        <a:t>UE transversales</a:t>
                      </a:r>
                      <a:endParaRPr lang="fr-DZ" sz="13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927" marR="4192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DZ" sz="13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927" marR="4192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DZ" sz="13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927" marR="4192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DZ" sz="13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927" marR="4192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DZ" sz="13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927" marR="4192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fr-DZ" sz="13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927" marR="4192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1100" dirty="0">
                          <a:effectLst/>
                        </a:rPr>
                        <a:t> </a:t>
                      </a:r>
                      <a:endParaRPr lang="fr-DZ" sz="13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927" marR="4192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1100" dirty="0">
                          <a:effectLst/>
                        </a:rPr>
                        <a:t> </a:t>
                      </a:r>
                      <a:endParaRPr lang="fr-DZ" sz="1300" dirty="0">
                        <a:effectLst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1927" marR="41927" marT="0" marB="0" anchor="b"/>
                </a:tc>
                <a:extLst>
                  <a:ext uri="{0D108BD9-81ED-4DB2-BD59-A6C34878D82A}">
                    <a16:rowId xmlns:a16="http://schemas.microsoft.com/office/drawing/2014/main" val="3829245547"/>
                  </a:ext>
                </a:extLst>
              </a:tr>
              <a:tr h="42257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fr-FR" sz="1100">
                          <a:effectLst/>
                        </a:rPr>
                        <a:t>Langues et Communication </a:t>
                      </a:r>
                      <a:endParaRPr lang="fr-DZ" sz="13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927" marR="4192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1100">
                          <a:effectLst/>
                        </a:rPr>
                        <a:t>21</a:t>
                      </a:r>
                      <a:endParaRPr lang="fr-DZ" sz="13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927" marR="419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1100">
                          <a:effectLst/>
                        </a:rPr>
                        <a:t>1,2</a:t>
                      </a:r>
                      <a:endParaRPr lang="fr-DZ" sz="13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927" marR="4192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1100">
                          <a:effectLst/>
                        </a:rPr>
                        <a:t>0,2</a:t>
                      </a:r>
                      <a:endParaRPr lang="fr-DZ" sz="13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927" marR="4192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1100">
                          <a:effectLst/>
                        </a:rPr>
                        <a:t>0</a:t>
                      </a:r>
                      <a:endParaRPr lang="fr-DZ" sz="13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927" marR="4192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fr-DZ" sz="13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927" marR="4192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1100">
                          <a:effectLst/>
                        </a:rPr>
                        <a:t>1</a:t>
                      </a:r>
                      <a:endParaRPr lang="fr-DZ" sz="13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927" marR="4192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1100">
                          <a:effectLst/>
                        </a:rPr>
                        <a:t>1</a:t>
                      </a:r>
                      <a:endParaRPr lang="fr-DZ" sz="1300">
                        <a:effectLst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1927" marR="41927" marT="0" marB="0" anchor="b"/>
                </a:tc>
                <a:extLst>
                  <a:ext uri="{0D108BD9-81ED-4DB2-BD59-A6C34878D82A}">
                    <a16:rowId xmlns:a16="http://schemas.microsoft.com/office/drawing/2014/main" val="3479383843"/>
                  </a:ext>
                </a:extLst>
              </a:tr>
              <a:tr h="17733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fr-FR" sz="1100">
                          <a:effectLst/>
                        </a:rPr>
                        <a:t>Droit et Législation forestière </a:t>
                      </a:r>
                      <a:endParaRPr lang="fr-DZ" sz="13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927" marR="4192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1100">
                          <a:effectLst/>
                        </a:rPr>
                        <a:t>30</a:t>
                      </a:r>
                      <a:endParaRPr lang="fr-DZ" sz="13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927" marR="419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1100">
                          <a:effectLst/>
                        </a:rPr>
                        <a:t>1,6</a:t>
                      </a:r>
                      <a:endParaRPr lang="fr-DZ" sz="13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927" marR="4192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1100">
                          <a:effectLst/>
                        </a:rPr>
                        <a:t>0,4</a:t>
                      </a:r>
                      <a:endParaRPr lang="fr-DZ" sz="13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927" marR="4192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1100">
                          <a:effectLst/>
                        </a:rPr>
                        <a:t>0</a:t>
                      </a:r>
                      <a:endParaRPr lang="fr-DZ" sz="13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927" marR="4192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fr-DZ" sz="13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927" marR="4192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1300" dirty="0">
                          <a:effectLst/>
                        </a:rPr>
                        <a:t>1</a:t>
                      </a:r>
                      <a:endParaRPr lang="fr-DZ" sz="13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927" marR="4192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1100">
                          <a:effectLst/>
                        </a:rPr>
                        <a:t>2</a:t>
                      </a:r>
                      <a:endParaRPr lang="fr-DZ" sz="1300">
                        <a:effectLst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1927" marR="41927" marT="0" marB="0" anchor="b"/>
                </a:tc>
                <a:extLst>
                  <a:ext uri="{0D108BD9-81ED-4DB2-BD59-A6C34878D82A}">
                    <a16:rowId xmlns:a16="http://schemas.microsoft.com/office/drawing/2014/main" val="2766888581"/>
                  </a:ext>
                </a:extLst>
              </a:tr>
              <a:tr h="24211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fr-FR" sz="1100">
                          <a:effectLst/>
                        </a:rPr>
                        <a:t>Total Semestre 5</a:t>
                      </a:r>
                      <a:endParaRPr lang="fr-DZ" sz="13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927" marR="4192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1100" dirty="0">
                          <a:effectLst/>
                        </a:rPr>
                        <a:t>347</a:t>
                      </a:r>
                      <a:endParaRPr lang="fr-DZ" sz="13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927" marR="419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1100" dirty="0">
                          <a:effectLst/>
                        </a:rPr>
                        <a:t>14</a:t>
                      </a:r>
                      <a:endParaRPr lang="fr-DZ" sz="13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927" marR="4192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1100" dirty="0">
                          <a:effectLst/>
                        </a:rPr>
                        <a:t>5</a:t>
                      </a:r>
                      <a:endParaRPr lang="fr-DZ" sz="13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927" marR="4192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1100" dirty="0">
                          <a:effectLst/>
                        </a:rPr>
                        <a:t>4</a:t>
                      </a:r>
                      <a:endParaRPr lang="fr-DZ" sz="13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927" marR="4192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fr-DZ" sz="13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927" marR="419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1100" dirty="0">
                          <a:effectLst/>
                        </a:rPr>
                        <a:t> </a:t>
                      </a:r>
                      <a:endParaRPr lang="fr-DZ" sz="13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927" marR="419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1100" dirty="0">
                          <a:effectLst/>
                        </a:rPr>
                        <a:t>30</a:t>
                      </a:r>
                      <a:endParaRPr lang="fr-DZ" sz="1300" dirty="0">
                        <a:effectLst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1927" marR="41927" marT="0" marB="0"/>
                </a:tc>
                <a:extLst>
                  <a:ext uri="{0D108BD9-81ED-4DB2-BD59-A6C34878D82A}">
                    <a16:rowId xmlns:a16="http://schemas.microsoft.com/office/drawing/2014/main" val="433036702"/>
                  </a:ext>
                </a:extLst>
              </a:tr>
            </a:tbl>
          </a:graphicData>
        </a:graphic>
      </p:graphicFrame>
      <p:graphicFrame>
        <p:nvGraphicFramePr>
          <p:cNvPr id="8" name="Tableau 7">
            <a:extLst>
              <a:ext uri="{FF2B5EF4-FFF2-40B4-BE49-F238E27FC236}">
                <a16:creationId xmlns:a16="http://schemas.microsoft.com/office/drawing/2014/main" id="{0EF02B80-400A-44AC-8DFF-106FAE55C4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6208528"/>
              </p:ext>
            </p:extLst>
          </p:nvPr>
        </p:nvGraphicFramePr>
        <p:xfrm>
          <a:off x="4545160" y="260648"/>
          <a:ext cx="4466379" cy="902589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82216">
                  <a:extLst>
                    <a:ext uri="{9D8B030D-6E8A-4147-A177-3AD203B41FA5}">
                      <a16:colId xmlns:a16="http://schemas.microsoft.com/office/drawing/2014/main" val="796880910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406304495"/>
                    </a:ext>
                  </a:extLst>
                </a:gridCol>
                <a:gridCol w="729186">
                  <a:extLst>
                    <a:ext uri="{9D8B030D-6E8A-4147-A177-3AD203B41FA5}">
                      <a16:colId xmlns:a16="http://schemas.microsoft.com/office/drawing/2014/main" val="1808709708"/>
                    </a:ext>
                  </a:extLst>
                </a:gridCol>
                <a:gridCol w="549762">
                  <a:extLst>
                    <a:ext uri="{9D8B030D-6E8A-4147-A177-3AD203B41FA5}">
                      <a16:colId xmlns:a16="http://schemas.microsoft.com/office/drawing/2014/main" val="623068469"/>
                    </a:ext>
                  </a:extLst>
                </a:gridCol>
                <a:gridCol w="642123">
                  <a:extLst>
                    <a:ext uri="{9D8B030D-6E8A-4147-A177-3AD203B41FA5}">
                      <a16:colId xmlns:a16="http://schemas.microsoft.com/office/drawing/2014/main" val="1548395612"/>
                    </a:ext>
                  </a:extLst>
                </a:gridCol>
                <a:gridCol w="105840">
                  <a:extLst>
                    <a:ext uri="{9D8B030D-6E8A-4147-A177-3AD203B41FA5}">
                      <a16:colId xmlns:a16="http://schemas.microsoft.com/office/drawing/2014/main" val="1927185200"/>
                    </a:ext>
                  </a:extLst>
                </a:gridCol>
                <a:gridCol w="492941">
                  <a:extLst>
                    <a:ext uri="{9D8B030D-6E8A-4147-A177-3AD203B41FA5}">
                      <a16:colId xmlns:a16="http://schemas.microsoft.com/office/drawing/2014/main" val="424794284"/>
                    </a:ext>
                  </a:extLst>
                </a:gridCol>
                <a:gridCol w="360255">
                  <a:extLst>
                    <a:ext uri="{9D8B030D-6E8A-4147-A177-3AD203B41FA5}">
                      <a16:colId xmlns:a16="http://schemas.microsoft.com/office/drawing/2014/main" val="3304111353"/>
                    </a:ext>
                  </a:extLst>
                </a:gridCol>
              </a:tblGrid>
              <a:tr h="207706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1300" dirty="0">
                          <a:effectLst/>
                        </a:rPr>
                        <a:t>Unité d’Enseignement</a:t>
                      </a:r>
                      <a:endParaRPr lang="fr-DZ" sz="13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20" marR="4022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1300" dirty="0">
                          <a:effectLst/>
                        </a:rPr>
                        <a:t>VHS</a:t>
                      </a:r>
                      <a:endParaRPr lang="fr-DZ" sz="13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20" marR="40220" marT="0" marB="0" anchor="b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1300" dirty="0">
                          <a:effectLst/>
                        </a:rPr>
                        <a:t>V.H moyenne hebdomadaire</a:t>
                      </a:r>
                      <a:endParaRPr lang="fr-DZ" sz="13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20" marR="40220" marT="0" marB="0" anchor="b"/>
                </a:tc>
                <a:tc hMerge="1">
                  <a:txBody>
                    <a:bodyPr/>
                    <a:lstStyle/>
                    <a:p>
                      <a:endParaRPr lang="fr-D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D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DZ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1300">
                          <a:effectLst/>
                        </a:rPr>
                        <a:t>Coeff</a:t>
                      </a:r>
                      <a:endParaRPr lang="fr-DZ" sz="13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20" marR="40220" marT="0" marB="0" anchor="b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1300">
                          <a:effectLst/>
                        </a:rPr>
                        <a:t>Crédits</a:t>
                      </a:r>
                      <a:endParaRPr lang="fr-DZ" sz="13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20" marR="40220" marT="0" marB="0" anchor="b"/>
                </a:tc>
                <a:extLst>
                  <a:ext uri="{0D108BD9-81ED-4DB2-BD59-A6C34878D82A}">
                    <a16:rowId xmlns:a16="http://schemas.microsoft.com/office/drawing/2014/main" val="647800114"/>
                  </a:ext>
                </a:extLst>
              </a:tr>
              <a:tr h="429717">
                <a:tc vMerge="1">
                  <a:txBody>
                    <a:bodyPr/>
                    <a:lstStyle/>
                    <a:p>
                      <a:endParaRPr lang="fr-D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1300">
                          <a:effectLst/>
                        </a:rPr>
                        <a:t>14-16 sem</a:t>
                      </a:r>
                      <a:endParaRPr lang="fr-DZ" sz="13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20" marR="4022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1300" dirty="0">
                          <a:effectLst/>
                        </a:rPr>
                        <a:t>C</a:t>
                      </a:r>
                      <a:endParaRPr lang="fr-DZ" sz="13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20" marR="4022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1300">
                          <a:effectLst/>
                        </a:rPr>
                        <a:t>TD</a:t>
                      </a:r>
                      <a:endParaRPr lang="fr-DZ" sz="13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20" marR="4022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1300">
                          <a:effectLst/>
                        </a:rPr>
                        <a:t>TP</a:t>
                      </a:r>
                      <a:endParaRPr lang="fr-DZ" sz="13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20" marR="4022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fr-DZ" sz="13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20" marR="40220" marT="0" marB="0" anchor="b"/>
                </a:tc>
                <a:tc vMerge="1">
                  <a:txBody>
                    <a:bodyPr/>
                    <a:lstStyle/>
                    <a:p>
                      <a:endParaRPr lang="fr-D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D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618023"/>
                  </a:ext>
                </a:extLst>
              </a:tr>
              <a:tr h="2077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1300">
                          <a:effectLst/>
                        </a:rPr>
                        <a:t>UE Fondamentale</a:t>
                      </a:r>
                      <a:endParaRPr lang="fr-DZ" sz="13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20" marR="4022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1300">
                          <a:effectLst/>
                        </a:rPr>
                        <a:t> </a:t>
                      </a:r>
                      <a:endParaRPr lang="fr-DZ" sz="13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20" marR="4022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1300">
                          <a:effectLst/>
                        </a:rPr>
                        <a:t> </a:t>
                      </a:r>
                      <a:endParaRPr lang="fr-DZ" sz="13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20" marR="4022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1300">
                          <a:effectLst/>
                        </a:rPr>
                        <a:t> </a:t>
                      </a:r>
                      <a:endParaRPr lang="fr-DZ" sz="13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20" marR="4022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1300">
                          <a:effectLst/>
                        </a:rPr>
                        <a:t> </a:t>
                      </a:r>
                      <a:endParaRPr lang="fr-DZ" sz="13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20" marR="4022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1300">
                          <a:effectLst/>
                        </a:rPr>
                        <a:t> </a:t>
                      </a:r>
                      <a:endParaRPr lang="fr-DZ" sz="13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20" marR="4022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1300">
                          <a:effectLst/>
                        </a:rPr>
                        <a:t> </a:t>
                      </a:r>
                      <a:endParaRPr lang="fr-DZ" sz="13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20" marR="4022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1300">
                          <a:effectLst/>
                        </a:rPr>
                        <a:t> </a:t>
                      </a:r>
                      <a:endParaRPr lang="fr-DZ" sz="13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20" marR="40220" marT="0" marB="0" anchor="b"/>
                </a:tc>
                <a:extLst>
                  <a:ext uri="{0D108BD9-81ED-4DB2-BD59-A6C34878D82A}">
                    <a16:rowId xmlns:a16="http://schemas.microsoft.com/office/drawing/2014/main" val="433462322"/>
                  </a:ext>
                </a:extLst>
              </a:tr>
              <a:tr h="20897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fr-FR" sz="1100">
                          <a:effectLst/>
                        </a:rPr>
                        <a:t>UEF1(P)</a:t>
                      </a:r>
                      <a:endParaRPr lang="fr-DZ" sz="13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20" marR="402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1300">
                          <a:effectLst/>
                        </a:rPr>
                        <a:t> </a:t>
                      </a:r>
                      <a:endParaRPr lang="fr-DZ" sz="13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20" marR="4022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1300">
                          <a:effectLst/>
                        </a:rPr>
                        <a:t> </a:t>
                      </a:r>
                      <a:endParaRPr lang="fr-DZ" sz="13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20" marR="4022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1300">
                          <a:effectLst/>
                        </a:rPr>
                        <a:t> </a:t>
                      </a:r>
                      <a:endParaRPr lang="fr-DZ" sz="13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20" marR="4022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1300">
                          <a:effectLst/>
                        </a:rPr>
                        <a:t> </a:t>
                      </a:r>
                      <a:endParaRPr lang="fr-DZ" sz="13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20" marR="4022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1300">
                          <a:effectLst/>
                        </a:rPr>
                        <a:t> </a:t>
                      </a:r>
                      <a:endParaRPr lang="fr-DZ" sz="13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20" marR="4022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1300">
                          <a:effectLst/>
                        </a:rPr>
                        <a:t> </a:t>
                      </a:r>
                      <a:endParaRPr lang="fr-DZ" sz="13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20" marR="4022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fr-FR" sz="1300">
                          <a:effectLst/>
                        </a:rPr>
                        <a:t> </a:t>
                      </a:r>
                      <a:endParaRPr lang="fr-DZ" sz="13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20" marR="40220" marT="0" marB="0" anchor="b"/>
                </a:tc>
                <a:extLst>
                  <a:ext uri="{0D108BD9-81ED-4DB2-BD59-A6C34878D82A}">
                    <a16:rowId xmlns:a16="http://schemas.microsoft.com/office/drawing/2014/main" val="730881949"/>
                  </a:ext>
                </a:extLst>
              </a:tr>
              <a:tr h="1809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fr-FR" sz="1100">
                          <a:effectLst/>
                        </a:rPr>
                        <a:t>Ecologie Forestière  etphytosociologie</a:t>
                      </a:r>
                      <a:endParaRPr lang="fr-DZ" sz="13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20" marR="402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1100">
                          <a:effectLst/>
                        </a:rPr>
                        <a:t>45</a:t>
                      </a:r>
                      <a:endParaRPr lang="fr-DZ" sz="13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20" marR="402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1100">
                          <a:effectLst/>
                        </a:rPr>
                        <a:t>1,6</a:t>
                      </a:r>
                      <a:endParaRPr lang="fr-DZ" sz="13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20" marR="4022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1100">
                          <a:effectLst/>
                        </a:rPr>
                        <a:t>0,4</a:t>
                      </a:r>
                      <a:endParaRPr lang="fr-DZ" sz="13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20" marR="4022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1100">
                          <a:effectLst/>
                        </a:rPr>
                        <a:t>1</a:t>
                      </a:r>
                      <a:endParaRPr lang="fr-DZ" sz="13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20" marR="4022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DZ" sz="13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20" marR="4022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1100">
                          <a:effectLst/>
                        </a:rPr>
                        <a:t>4</a:t>
                      </a:r>
                      <a:endParaRPr lang="fr-DZ" sz="13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20" marR="402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1100" dirty="0">
                          <a:effectLst/>
                        </a:rPr>
                        <a:t>4</a:t>
                      </a:r>
                      <a:endParaRPr lang="fr-DZ" sz="13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20" marR="40220" marT="0" marB="0"/>
                </a:tc>
                <a:extLst>
                  <a:ext uri="{0D108BD9-81ED-4DB2-BD59-A6C34878D82A}">
                    <a16:rowId xmlns:a16="http://schemas.microsoft.com/office/drawing/2014/main" val="691728170"/>
                  </a:ext>
                </a:extLst>
              </a:tr>
              <a:tr h="1809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fr-FR" sz="1100">
                          <a:effectLst/>
                        </a:rPr>
                        <a:t>Aménagement steppique</a:t>
                      </a:r>
                      <a:endParaRPr lang="fr-DZ" sz="13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20" marR="4022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1100">
                          <a:effectLst/>
                        </a:rPr>
                        <a:t>36</a:t>
                      </a:r>
                      <a:endParaRPr lang="fr-DZ" sz="13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20" marR="402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1100">
                          <a:effectLst/>
                        </a:rPr>
                        <a:t>1,4</a:t>
                      </a:r>
                      <a:endParaRPr lang="fr-DZ" sz="13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20" marR="4022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1100">
                          <a:effectLst/>
                        </a:rPr>
                        <a:t>0,6</a:t>
                      </a:r>
                      <a:endParaRPr lang="fr-DZ" sz="13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20" marR="4022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1100">
                          <a:effectLst/>
                        </a:rPr>
                        <a:t>0,4</a:t>
                      </a:r>
                      <a:endParaRPr lang="fr-DZ" sz="13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20" marR="4022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DZ" sz="13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20" marR="4022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1100" dirty="0">
                          <a:effectLst/>
                        </a:rPr>
                        <a:t>3</a:t>
                      </a:r>
                      <a:endParaRPr lang="fr-DZ" sz="13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20" marR="4022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1100" dirty="0">
                          <a:effectLst/>
                        </a:rPr>
                        <a:t>4</a:t>
                      </a:r>
                      <a:endParaRPr lang="fr-DZ" sz="13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20" marR="40220" marT="0" marB="0" anchor="b"/>
                </a:tc>
                <a:extLst>
                  <a:ext uri="{0D108BD9-81ED-4DB2-BD59-A6C34878D82A}">
                    <a16:rowId xmlns:a16="http://schemas.microsoft.com/office/drawing/2014/main" val="1709780097"/>
                  </a:ext>
                </a:extLst>
              </a:tr>
              <a:tr h="1809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fr-FR" sz="1100">
                          <a:effectLst/>
                        </a:rPr>
                        <a:t>UEF2 (P)</a:t>
                      </a:r>
                      <a:endParaRPr lang="fr-DZ" sz="13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20" marR="4022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DZ" sz="13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20" marR="4022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DZ" sz="13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20" marR="4022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DZ" sz="13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20" marR="4022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DZ" sz="13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20" marR="4022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DZ" sz="13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20" marR="4022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DZ" sz="13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20" marR="4022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DZ" sz="13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20" marR="40220" marT="0" marB="0" anchor="b"/>
                </a:tc>
                <a:extLst>
                  <a:ext uri="{0D108BD9-81ED-4DB2-BD59-A6C34878D82A}">
                    <a16:rowId xmlns:a16="http://schemas.microsoft.com/office/drawing/2014/main" val="3271400160"/>
                  </a:ext>
                </a:extLst>
              </a:tr>
              <a:tr h="36835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fr-FR" sz="1100">
                          <a:effectLst/>
                        </a:rPr>
                        <a:t>Conservation de la Nature et de Biodiversité </a:t>
                      </a:r>
                      <a:endParaRPr lang="fr-DZ" sz="13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20" marR="4022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1100">
                          <a:effectLst/>
                        </a:rPr>
                        <a:t>40</a:t>
                      </a:r>
                      <a:endParaRPr lang="fr-DZ" sz="13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20" marR="402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1100">
                          <a:effectLst/>
                        </a:rPr>
                        <a:t>2</a:t>
                      </a:r>
                      <a:endParaRPr lang="fr-DZ" sz="13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20" marR="4022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1100">
                          <a:effectLst/>
                        </a:rPr>
                        <a:t>0,4</a:t>
                      </a:r>
                      <a:endParaRPr lang="fr-DZ" sz="13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20" marR="4022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1100">
                          <a:effectLst/>
                        </a:rPr>
                        <a:t>0,8</a:t>
                      </a:r>
                      <a:endParaRPr lang="fr-DZ" sz="13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20" marR="4022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DZ" sz="13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20" marR="4022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1100">
                          <a:effectLst/>
                        </a:rPr>
                        <a:t>4</a:t>
                      </a:r>
                      <a:endParaRPr lang="fr-DZ" sz="13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20" marR="4022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1100">
                          <a:effectLst/>
                        </a:rPr>
                        <a:t>4</a:t>
                      </a:r>
                      <a:endParaRPr lang="fr-DZ" sz="13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20" marR="40220" marT="0" marB="0" anchor="b"/>
                </a:tc>
                <a:extLst>
                  <a:ext uri="{0D108BD9-81ED-4DB2-BD59-A6C34878D82A}">
                    <a16:rowId xmlns:a16="http://schemas.microsoft.com/office/drawing/2014/main" val="2972162296"/>
                  </a:ext>
                </a:extLst>
              </a:tr>
              <a:tr h="1809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fr-FR" sz="1100">
                          <a:effectLst/>
                        </a:rPr>
                        <a:t>Phytiatrie </a:t>
                      </a:r>
                      <a:endParaRPr lang="fr-DZ" sz="13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20" marR="4022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1100">
                          <a:effectLst/>
                        </a:rPr>
                        <a:t>30</a:t>
                      </a:r>
                      <a:endParaRPr lang="fr-DZ" sz="13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20" marR="402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1100">
                          <a:effectLst/>
                        </a:rPr>
                        <a:t>1,2</a:t>
                      </a:r>
                      <a:endParaRPr lang="fr-DZ" sz="13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20" marR="4022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1100">
                          <a:effectLst/>
                        </a:rPr>
                        <a:t>0,4</a:t>
                      </a:r>
                      <a:endParaRPr lang="fr-DZ" sz="13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20" marR="4022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1100">
                          <a:effectLst/>
                        </a:rPr>
                        <a:t>0,6</a:t>
                      </a:r>
                      <a:endParaRPr lang="fr-DZ" sz="13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20" marR="4022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DZ" sz="13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20" marR="4022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1100">
                          <a:effectLst/>
                        </a:rPr>
                        <a:t>2</a:t>
                      </a:r>
                      <a:endParaRPr lang="fr-DZ" sz="13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20" marR="4022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1100">
                          <a:effectLst/>
                        </a:rPr>
                        <a:t>3</a:t>
                      </a:r>
                      <a:endParaRPr lang="fr-DZ" sz="13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20" marR="40220" marT="0" marB="0" anchor="b"/>
                </a:tc>
                <a:extLst>
                  <a:ext uri="{0D108BD9-81ED-4DB2-BD59-A6C34878D82A}">
                    <a16:rowId xmlns:a16="http://schemas.microsoft.com/office/drawing/2014/main" val="1514169593"/>
                  </a:ext>
                </a:extLst>
              </a:tr>
              <a:tr h="1809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fr-FR" sz="1100">
                          <a:effectLst/>
                        </a:rPr>
                        <a:t>Dendrométrie II</a:t>
                      </a:r>
                      <a:endParaRPr lang="fr-DZ" sz="13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20" marR="4022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1100">
                          <a:effectLst/>
                        </a:rPr>
                        <a:t>30</a:t>
                      </a:r>
                      <a:endParaRPr lang="fr-DZ" sz="13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20" marR="4022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1100">
                          <a:effectLst/>
                        </a:rPr>
                        <a:t>0,8</a:t>
                      </a:r>
                      <a:endParaRPr lang="fr-DZ" sz="13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20" marR="4022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1100">
                          <a:effectLst/>
                        </a:rPr>
                        <a:t>0,2</a:t>
                      </a:r>
                      <a:endParaRPr lang="fr-DZ" sz="13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20" marR="4022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1100">
                          <a:effectLst/>
                        </a:rPr>
                        <a:t>1</a:t>
                      </a:r>
                      <a:endParaRPr lang="fr-DZ" sz="13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20" marR="4022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DZ" sz="13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20" marR="4022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1100">
                          <a:effectLst/>
                        </a:rPr>
                        <a:t>2</a:t>
                      </a:r>
                      <a:endParaRPr lang="fr-DZ" sz="13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20" marR="4022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1100">
                          <a:effectLst/>
                        </a:rPr>
                        <a:t>3</a:t>
                      </a:r>
                      <a:endParaRPr lang="fr-DZ" sz="13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20" marR="40220" marT="0" marB="0" anchor="b"/>
                </a:tc>
                <a:extLst>
                  <a:ext uri="{0D108BD9-81ED-4DB2-BD59-A6C34878D82A}">
                    <a16:rowId xmlns:a16="http://schemas.microsoft.com/office/drawing/2014/main" val="123720163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1300">
                          <a:effectLst/>
                        </a:rPr>
                        <a:t>UE Méthodologique</a:t>
                      </a:r>
                      <a:endParaRPr lang="fr-DZ" sz="13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20" marR="4022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DZ" sz="13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20" marR="402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DZ" sz="13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20" marR="4022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DZ" sz="13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20" marR="4022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DZ" sz="13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20" marR="4022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DZ" sz="13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20" marR="4022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1100" dirty="0">
                          <a:effectLst/>
                        </a:rPr>
                        <a:t> </a:t>
                      </a:r>
                      <a:endParaRPr lang="fr-DZ" sz="13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20" marR="4022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DZ" sz="13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20" marR="40220" marT="0" marB="0" anchor="b"/>
                </a:tc>
                <a:extLst>
                  <a:ext uri="{0D108BD9-81ED-4DB2-BD59-A6C34878D82A}">
                    <a16:rowId xmlns:a16="http://schemas.microsoft.com/office/drawing/2014/main" val="301924972"/>
                  </a:ext>
                </a:extLst>
              </a:tr>
              <a:tr h="1809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fr-FR" sz="1100">
                          <a:effectLst/>
                        </a:rPr>
                        <a:t>Exploitation Forestière </a:t>
                      </a:r>
                      <a:endParaRPr lang="fr-DZ" sz="13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20" marR="4022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1100">
                          <a:effectLst/>
                        </a:rPr>
                        <a:t>30</a:t>
                      </a:r>
                      <a:endParaRPr lang="fr-DZ" sz="13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20" marR="402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1100">
                          <a:effectLst/>
                        </a:rPr>
                        <a:t>1,2</a:t>
                      </a:r>
                      <a:endParaRPr lang="fr-DZ" sz="13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20" marR="4022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1100">
                          <a:effectLst/>
                        </a:rPr>
                        <a:t>0,4</a:t>
                      </a:r>
                      <a:endParaRPr lang="fr-DZ" sz="13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20" marR="4022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1100">
                          <a:effectLst/>
                        </a:rPr>
                        <a:t>0,4</a:t>
                      </a:r>
                      <a:endParaRPr lang="fr-DZ" sz="13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20" marR="4022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DZ" sz="13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20" marR="4022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1100">
                          <a:effectLst/>
                        </a:rPr>
                        <a:t>1</a:t>
                      </a:r>
                      <a:endParaRPr lang="fr-DZ" sz="13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20" marR="4022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1100">
                          <a:effectLst/>
                        </a:rPr>
                        <a:t>2</a:t>
                      </a:r>
                      <a:endParaRPr lang="fr-DZ" sz="13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20" marR="40220" marT="0" marB="0" anchor="b"/>
                </a:tc>
                <a:extLst>
                  <a:ext uri="{0D108BD9-81ED-4DB2-BD59-A6C34878D82A}">
                    <a16:rowId xmlns:a16="http://schemas.microsoft.com/office/drawing/2014/main" val="1121504820"/>
                  </a:ext>
                </a:extLst>
              </a:tr>
              <a:tr h="1809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fr-FR" sz="1100">
                          <a:effectLst/>
                        </a:rPr>
                        <a:t>Informatique Appliquée   et SIG</a:t>
                      </a:r>
                      <a:endParaRPr lang="fr-DZ" sz="13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20" marR="4022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1100">
                          <a:effectLst/>
                        </a:rPr>
                        <a:t>30</a:t>
                      </a:r>
                      <a:endParaRPr lang="fr-DZ" sz="13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20" marR="402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1100">
                          <a:effectLst/>
                        </a:rPr>
                        <a:t>0,8</a:t>
                      </a:r>
                      <a:endParaRPr lang="fr-DZ" sz="13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20" marR="4022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1100">
                          <a:effectLst/>
                        </a:rPr>
                        <a:t>0,8</a:t>
                      </a:r>
                      <a:endParaRPr lang="fr-DZ" sz="13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20" marR="4022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1100">
                          <a:effectLst/>
                        </a:rPr>
                        <a:t>0</a:t>
                      </a:r>
                      <a:endParaRPr lang="fr-DZ" sz="13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20" marR="4022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DZ" sz="13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20" marR="4022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1100">
                          <a:effectLst/>
                        </a:rPr>
                        <a:t>1</a:t>
                      </a:r>
                      <a:endParaRPr lang="fr-DZ" sz="13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20" marR="4022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1100">
                          <a:effectLst/>
                        </a:rPr>
                        <a:t>1</a:t>
                      </a:r>
                      <a:endParaRPr lang="fr-DZ" sz="13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20" marR="40220" marT="0" marB="0" anchor="b"/>
                </a:tc>
                <a:extLst>
                  <a:ext uri="{0D108BD9-81ED-4DB2-BD59-A6C34878D82A}">
                    <a16:rowId xmlns:a16="http://schemas.microsoft.com/office/drawing/2014/main" val="960947959"/>
                  </a:ext>
                </a:extLst>
              </a:tr>
              <a:tr h="1809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1100">
                          <a:effectLst/>
                        </a:rPr>
                        <a:t>UE découverte</a:t>
                      </a:r>
                      <a:endParaRPr lang="fr-DZ" sz="13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20" marR="4022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DZ" sz="13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20" marR="4022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DZ" sz="13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20" marR="4022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DZ" sz="13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20" marR="4022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DZ" sz="13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20" marR="4022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DZ" sz="13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20" marR="4022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DZ" sz="13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20" marR="4022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DZ" sz="13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20" marR="40220" marT="0" marB="0" anchor="b"/>
                </a:tc>
                <a:extLst>
                  <a:ext uri="{0D108BD9-81ED-4DB2-BD59-A6C34878D82A}">
                    <a16:rowId xmlns:a16="http://schemas.microsoft.com/office/drawing/2014/main" val="43988666"/>
                  </a:ext>
                </a:extLst>
              </a:tr>
              <a:tr h="1809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fr-FR" sz="1100">
                          <a:effectLst/>
                        </a:rPr>
                        <a:t>Défense des forêts contre les Incendies </a:t>
                      </a:r>
                      <a:endParaRPr lang="fr-DZ" sz="13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20" marR="4022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1100">
                          <a:effectLst/>
                        </a:rPr>
                        <a:t>30</a:t>
                      </a:r>
                      <a:endParaRPr lang="fr-DZ" sz="13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20" marR="4022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1100">
                          <a:effectLst/>
                        </a:rPr>
                        <a:t>0,6</a:t>
                      </a:r>
                      <a:endParaRPr lang="fr-DZ" sz="13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20" marR="4022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1100">
                          <a:effectLst/>
                        </a:rPr>
                        <a:t>0</a:t>
                      </a:r>
                      <a:endParaRPr lang="fr-DZ" sz="13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20" marR="4022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1100">
                          <a:effectLst/>
                        </a:rPr>
                        <a:t>0,6</a:t>
                      </a:r>
                      <a:endParaRPr lang="fr-DZ" sz="13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20" marR="4022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DZ" sz="13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20" marR="4022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1100">
                          <a:effectLst/>
                        </a:rPr>
                        <a:t>2</a:t>
                      </a:r>
                      <a:endParaRPr lang="fr-DZ" sz="13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20" marR="4022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1100">
                          <a:effectLst/>
                        </a:rPr>
                        <a:t>2</a:t>
                      </a:r>
                      <a:endParaRPr lang="fr-DZ" sz="13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20" marR="40220" marT="0" marB="0" anchor="b"/>
                </a:tc>
                <a:extLst>
                  <a:ext uri="{0D108BD9-81ED-4DB2-BD59-A6C34878D82A}">
                    <a16:rowId xmlns:a16="http://schemas.microsoft.com/office/drawing/2014/main" val="1411787972"/>
                  </a:ext>
                </a:extLst>
              </a:tr>
              <a:tr h="1809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fr-FR" sz="1100">
                          <a:effectLst/>
                        </a:rPr>
                        <a:t>Gestion et pratiques de services</a:t>
                      </a:r>
                      <a:endParaRPr lang="fr-DZ" sz="13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20" marR="4022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1100">
                          <a:effectLst/>
                        </a:rPr>
                        <a:t>25</a:t>
                      </a:r>
                      <a:endParaRPr lang="fr-DZ" sz="13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20" marR="402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1100">
                          <a:effectLst/>
                        </a:rPr>
                        <a:t>0,6</a:t>
                      </a:r>
                      <a:endParaRPr lang="fr-DZ" sz="13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20" marR="4022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1100">
                          <a:effectLst/>
                        </a:rPr>
                        <a:t>0</a:t>
                      </a:r>
                      <a:endParaRPr lang="fr-DZ" sz="13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20" marR="4022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1100">
                          <a:effectLst/>
                        </a:rPr>
                        <a:t>0,4</a:t>
                      </a:r>
                      <a:endParaRPr lang="fr-DZ" sz="13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20" marR="4022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DZ" sz="13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20" marR="4022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1100">
                          <a:effectLst/>
                        </a:rPr>
                        <a:t>1</a:t>
                      </a:r>
                      <a:endParaRPr lang="fr-DZ" sz="13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20" marR="4022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1100">
                          <a:effectLst/>
                        </a:rPr>
                        <a:t>1</a:t>
                      </a:r>
                      <a:endParaRPr lang="fr-DZ" sz="13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20" marR="40220" marT="0" marB="0" anchor="b"/>
                </a:tc>
                <a:extLst>
                  <a:ext uri="{0D108BD9-81ED-4DB2-BD59-A6C34878D82A}">
                    <a16:rowId xmlns:a16="http://schemas.microsoft.com/office/drawing/2014/main" val="519264059"/>
                  </a:ext>
                </a:extLst>
              </a:tr>
              <a:tr h="1809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1100">
                          <a:effectLst/>
                        </a:rPr>
                        <a:t>UE transversales</a:t>
                      </a:r>
                      <a:endParaRPr lang="fr-DZ" sz="13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20" marR="4022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DZ" sz="13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20" marR="4022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DZ" sz="13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20" marR="4022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DZ" sz="13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20" marR="4022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DZ" sz="13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20" marR="4022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DZ" sz="13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20" marR="4022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DZ" sz="13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20" marR="4022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DZ" sz="13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20" marR="40220" marT="0" marB="0" anchor="b"/>
                </a:tc>
                <a:extLst>
                  <a:ext uri="{0D108BD9-81ED-4DB2-BD59-A6C34878D82A}">
                    <a16:rowId xmlns:a16="http://schemas.microsoft.com/office/drawing/2014/main" val="971105759"/>
                  </a:ext>
                </a:extLst>
              </a:tr>
              <a:tr h="1809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fr-FR" sz="1100">
                          <a:effectLst/>
                        </a:rPr>
                        <a:t>Gestion des Projets et Entreprenariat </a:t>
                      </a:r>
                      <a:endParaRPr lang="fr-DZ" sz="13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20" marR="4022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1100">
                          <a:effectLst/>
                        </a:rPr>
                        <a:t>30</a:t>
                      </a:r>
                      <a:endParaRPr lang="fr-DZ" sz="13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20" marR="402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1100">
                          <a:effectLst/>
                        </a:rPr>
                        <a:t>1</a:t>
                      </a:r>
                      <a:endParaRPr lang="fr-DZ" sz="13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20" marR="4022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1100">
                          <a:effectLst/>
                        </a:rPr>
                        <a:t>0,2</a:t>
                      </a:r>
                      <a:endParaRPr lang="fr-DZ" sz="13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20" marR="4022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1100">
                          <a:effectLst/>
                        </a:rPr>
                        <a:t>0,4</a:t>
                      </a:r>
                      <a:endParaRPr lang="fr-DZ" sz="13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20" marR="4022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DZ" sz="13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20" marR="4022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1100">
                          <a:effectLst/>
                        </a:rPr>
                        <a:t>2</a:t>
                      </a:r>
                      <a:endParaRPr lang="fr-DZ" sz="13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20" marR="4022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1100">
                          <a:effectLst/>
                        </a:rPr>
                        <a:t>2</a:t>
                      </a:r>
                      <a:endParaRPr lang="fr-DZ" sz="13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20" marR="40220" marT="0" marB="0" anchor="b"/>
                </a:tc>
                <a:extLst>
                  <a:ext uri="{0D108BD9-81ED-4DB2-BD59-A6C34878D82A}">
                    <a16:rowId xmlns:a16="http://schemas.microsoft.com/office/drawing/2014/main" val="1979362876"/>
                  </a:ext>
                </a:extLst>
              </a:tr>
              <a:tr h="1809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fr-FR" sz="1100">
                          <a:effectLst/>
                        </a:rPr>
                        <a:t>Projet sur site  </a:t>
                      </a:r>
                      <a:endParaRPr lang="fr-DZ" sz="13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20" marR="4022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1100">
                          <a:effectLst/>
                        </a:rPr>
                        <a:t>45</a:t>
                      </a:r>
                      <a:endParaRPr lang="fr-DZ" sz="13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20" marR="402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1100">
                          <a:effectLst/>
                        </a:rPr>
                        <a:t>0</a:t>
                      </a:r>
                      <a:endParaRPr lang="fr-DZ" sz="13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20" marR="4022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1100">
                          <a:effectLst/>
                        </a:rPr>
                        <a:t>0</a:t>
                      </a:r>
                      <a:endParaRPr lang="fr-DZ" sz="13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20" marR="4022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1100">
                          <a:effectLst/>
                        </a:rPr>
                        <a:t>3,2</a:t>
                      </a:r>
                      <a:endParaRPr lang="fr-DZ" sz="13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20" marR="4022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DZ" sz="13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20" marR="4022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1100">
                          <a:effectLst/>
                        </a:rPr>
                        <a:t>3</a:t>
                      </a:r>
                      <a:endParaRPr lang="fr-DZ" sz="13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20" marR="4022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1100">
                          <a:effectLst/>
                        </a:rPr>
                        <a:t>4</a:t>
                      </a:r>
                      <a:endParaRPr lang="fr-DZ" sz="13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20" marR="40220" marT="0" marB="0" anchor="b"/>
                </a:tc>
                <a:extLst>
                  <a:ext uri="{0D108BD9-81ED-4DB2-BD59-A6C34878D82A}">
                    <a16:rowId xmlns:a16="http://schemas.microsoft.com/office/drawing/2014/main" val="2204446985"/>
                  </a:ext>
                </a:extLst>
              </a:tr>
              <a:tr h="1809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fr-FR" sz="1100">
                          <a:effectLst/>
                        </a:rPr>
                        <a:t>Total Semestre 6</a:t>
                      </a:r>
                      <a:endParaRPr lang="fr-DZ" sz="13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20" marR="4022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1100">
                          <a:effectLst/>
                        </a:rPr>
                        <a:t>357</a:t>
                      </a:r>
                      <a:endParaRPr lang="fr-DZ" sz="13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20" marR="402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1100">
                          <a:effectLst/>
                        </a:rPr>
                        <a:t>11</a:t>
                      </a:r>
                      <a:endParaRPr lang="fr-DZ" sz="13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20" marR="4022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1100">
                          <a:effectLst/>
                        </a:rPr>
                        <a:t>4</a:t>
                      </a:r>
                      <a:endParaRPr lang="fr-DZ" sz="13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20" marR="4022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1100">
                          <a:effectLst/>
                        </a:rPr>
                        <a:t>9</a:t>
                      </a:r>
                      <a:endParaRPr lang="fr-DZ" sz="13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20" marR="4022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DZ" sz="13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20" marR="402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1100">
                          <a:effectLst/>
                        </a:rPr>
                        <a:t>23</a:t>
                      </a:r>
                      <a:endParaRPr lang="fr-DZ" sz="13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20" marR="402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1100">
                          <a:effectLst/>
                        </a:rPr>
                        <a:t>30</a:t>
                      </a:r>
                      <a:endParaRPr lang="fr-DZ" sz="13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20" marR="40220" marT="0" marB="0"/>
                </a:tc>
                <a:extLst>
                  <a:ext uri="{0D108BD9-81ED-4DB2-BD59-A6C34878D82A}">
                    <a16:rowId xmlns:a16="http://schemas.microsoft.com/office/drawing/2014/main" val="24737393"/>
                  </a:ext>
                </a:extLst>
              </a:tr>
              <a:tr h="1809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fr-FR" sz="1100">
                          <a:effectLst/>
                        </a:rPr>
                        <a:t>Tournée d'étude </a:t>
                      </a:r>
                      <a:endParaRPr lang="fr-DZ" sz="13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20" marR="4022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1100">
                          <a:effectLst/>
                        </a:rPr>
                        <a:t>Mém</a:t>
                      </a:r>
                      <a:endParaRPr lang="fr-DZ" sz="13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20" marR="4022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DZ" sz="13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20" marR="4022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DZ" sz="13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20" marR="4022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DZ" sz="13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20" marR="4022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DZ" sz="13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20" marR="4022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DZ" sz="13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20" marR="4022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DZ" sz="13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20" marR="40220" marT="0" marB="0" anchor="b"/>
                </a:tc>
                <a:extLst>
                  <a:ext uri="{0D108BD9-81ED-4DB2-BD59-A6C34878D82A}">
                    <a16:rowId xmlns:a16="http://schemas.microsoft.com/office/drawing/2014/main" val="3400533582"/>
                  </a:ext>
                </a:extLst>
              </a:tr>
              <a:tr h="1809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fr-FR" sz="1100">
                          <a:effectLst/>
                        </a:rPr>
                        <a:t>Stage d'Été en milieu socioprofesionnel</a:t>
                      </a:r>
                      <a:endParaRPr lang="fr-DZ" sz="13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20" marR="4022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DZ" sz="13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20" marR="4022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DZ" sz="13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20" marR="4022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DZ" sz="13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20" marR="4022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DZ" sz="13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20" marR="4022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DZ" sz="13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20" marR="4022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DZ" sz="13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20" marR="4022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fr-FR" sz="1100" dirty="0">
                          <a:effectLst/>
                        </a:rPr>
                        <a:t> </a:t>
                      </a:r>
                      <a:endParaRPr lang="fr-DZ" sz="13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20" marR="40220" marT="0" marB="0" anchor="b"/>
                </a:tc>
                <a:extLst>
                  <a:ext uri="{0D108BD9-81ED-4DB2-BD59-A6C34878D82A}">
                    <a16:rowId xmlns:a16="http://schemas.microsoft.com/office/drawing/2014/main" val="4158571214"/>
                  </a:ext>
                </a:extLst>
              </a:tr>
            </a:tbl>
          </a:graphicData>
        </a:graphic>
      </p:graphicFrame>
      <p:sp>
        <p:nvSpPr>
          <p:cNvPr id="9" name="Rectangle 1">
            <a:extLst>
              <a:ext uri="{FF2B5EF4-FFF2-40B4-BE49-F238E27FC236}">
                <a16:creationId xmlns:a16="http://schemas.microsoft.com/office/drawing/2014/main" id="{EB5EDB9F-F408-4D1A-83E5-7FE1F99016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6751" y="1124744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DZ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65F46DE8-7E61-4F27-B6E7-48975B014256}"/>
              </a:ext>
            </a:extLst>
          </p:cNvPr>
          <p:cNvSpPr txBox="1"/>
          <p:nvPr/>
        </p:nvSpPr>
        <p:spPr>
          <a:xfrm>
            <a:off x="323528" y="476672"/>
            <a:ext cx="10081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/>
              <a:t>SEMESTRE 5</a:t>
            </a:r>
            <a:endParaRPr lang="fr-DZ" sz="1200" dirty="0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F67C9F0C-BD21-428E-B3B7-0B3A1484F286}"/>
              </a:ext>
            </a:extLst>
          </p:cNvPr>
          <p:cNvSpPr txBox="1"/>
          <p:nvPr/>
        </p:nvSpPr>
        <p:spPr>
          <a:xfrm>
            <a:off x="4545160" y="260648"/>
            <a:ext cx="10081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/>
              <a:t>SEMESTRE -6</a:t>
            </a:r>
            <a:endParaRPr lang="fr-DZ" sz="1200" dirty="0"/>
          </a:p>
        </p:txBody>
      </p:sp>
    </p:spTree>
    <p:extLst>
      <p:ext uri="{BB962C8B-B14F-4D97-AF65-F5344CB8AC3E}">
        <p14:creationId xmlns:p14="http://schemas.microsoft.com/office/powerpoint/2010/main" val="27416484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Photos\Sorties pédagogiques\sortie 1ère année foresterie 14 décembre 2011\DSC01703 - Copi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932040" cy="68580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5076056" y="188640"/>
            <a:ext cx="4007059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fr-FR" b="1" dirty="0">
                <a:solidFill>
                  <a:srgbClr val="FF0000"/>
                </a:solidFill>
              </a:rPr>
              <a:t>Etape2: L2</a:t>
            </a:r>
          </a:p>
          <a:p>
            <a:r>
              <a:rPr lang="fr-FR" b="1" dirty="0"/>
              <a:t>Une deuxième année de tronc commun</a:t>
            </a:r>
            <a:r>
              <a:rPr lang="fr-FR" dirty="0"/>
              <a:t> </a:t>
            </a:r>
          </a:p>
        </p:txBody>
      </p:sp>
      <p:sp>
        <p:nvSpPr>
          <p:cNvPr id="4" name="Rectangle 3"/>
          <p:cNvSpPr/>
          <p:nvPr/>
        </p:nvSpPr>
        <p:spPr>
          <a:xfrm>
            <a:off x="5148064" y="1725776"/>
            <a:ext cx="3744416" cy="1015663"/>
          </a:xfrm>
          <a:prstGeom prst="rect">
            <a:avLst/>
          </a:prstGeom>
          <a:solidFill>
            <a:srgbClr val="92D050">
              <a:alpha val="40000"/>
            </a:srgbClr>
          </a:solidFill>
        </p:spPr>
        <p:txBody>
          <a:bodyPr wrap="square">
            <a:spAutoFit/>
          </a:bodyPr>
          <a:lstStyle/>
          <a:p>
            <a:r>
              <a:rPr lang="fr-FR" sz="2000" b="1" dirty="0"/>
              <a:t>Cette  étape réservée aux   connaissances de base de la   de foresterie générale </a:t>
            </a:r>
          </a:p>
        </p:txBody>
      </p:sp>
      <p:sp>
        <p:nvSpPr>
          <p:cNvPr id="5" name="Flèche vers le bas 4"/>
          <p:cNvSpPr/>
          <p:nvPr/>
        </p:nvSpPr>
        <p:spPr>
          <a:xfrm>
            <a:off x="6660232" y="908720"/>
            <a:ext cx="484632" cy="7920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5508104" y="4836641"/>
            <a:ext cx="3096344" cy="646331"/>
          </a:xfrm>
          <a:prstGeom prst="rect">
            <a:avLst/>
          </a:prstGeom>
          <a:solidFill>
            <a:srgbClr val="FFFF00">
              <a:alpha val="50000"/>
            </a:srgbClr>
          </a:solidFill>
        </p:spPr>
        <p:txBody>
          <a:bodyPr wrap="square">
            <a:spAutoFit/>
          </a:bodyPr>
          <a:lstStyle/>
          <a:p>
            <a:r>
              <a:rPr lang="fr-FR" b="1" dirty="0"/>
              <a:t>Elle concerne les 3</a:t>
            </a:r>
            <a:r>
              <a:rPr lang="fr-FR" b="1" baseline="30000" dirty="0"/>
              <a:t>ème</a:t>
            </a:r>
            <a:r>
              <a:rPr lang="fr-FR" b="1" dirty="0"/>
              <a:t> et 4</a:t>
            </a:r>
            <a:r>
              <a:rPr lang="fr-FR" b="1" baseline="30000" dirty="0"/>
              <a:t>ème</a:t>
            </a:r>
            <a:r>
              <a:rPr lang="fr-FR" b="1" dirty="0"/>
              <a:t> semestres de la formation</a:t>
            </a:r>
          </a:p>
        </p:txBody>
      </p:sp>
      <p:sp>
        <p:nvSpPr>
          <p:cNvPr id="7" name="Flèche vers le bas 6"/>
          <p:cNvSpPr/>
          <p:nvPr/>
        </p:nvSpPr>
        <p:spPr>
          <a:xfrm>
            <a:off x="6732240" y="3356992"/>
            <a:ext cx="484632" cy="8640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D:\Cours\conservation de la faune\zones humides\lac el golé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4788024" cy="6941405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4932040" y="188641"/>
            <a:ext cx="3997678" cy="64633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fr-FR" b="1" dirty="0">
                <a:solidFill>
                  <a:srgbClr val="FF0000"/>
                </a:solidFill>
              </a:rPr>
              <a:t>Etape3  L3  </a:t>
            </a:r>
          </a:p>
          <a:p>
            <a:pPr algn="ctr"/>
            <a:r>
              <a:rPr lang="fr-FR" b="1" dirty="0"/>
              <a:t>Une troisième année   </a:t>
            </a:r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4857752" y="1556792"/>
            <a:ext cx="4286248" cy="147732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fr-FR" dirty="0"/>
              <a:t>C’est une   étape réservée  à l’approfondissement des connaissances de bases  de la foresterie avec   premières  enseignements des différentes spécialités de master </a:t>
            </a:r>
          </a:p>
        </p:txBody>
      </p:sp>
      <p:sp>
        <p:nvSpPr>
          <p:cNvPr id="6" name="Flèche vers le bas 5"/>
          <p:cNvSpPr/>
          <p:nvPr/>
        </p:nvSpPr>
        <p:spPr>
          <a:xfrm>
            <a:off x="6588224" y="923540"/>
            <a:ext cx="484632" cy="6480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5076056" y="3782801"/>
            <a:ext cx="4067944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fr-FR" dirty="0"/>
              <a:t>Elle concerne les 5</a:t>
            </a:r>
            <a:r>
              <a:rPr lang="fr-FR" baseline="30000" dirty="0"/>
              <a:t>ème</a:t>
            </a:r>
            <a:r>
              <a:rPr lang="fr-FR" dirty="0"/>
              <a:t> et 6</a:t>
            </a:r>
            <a:r>
              <a:rPr lang="fr-FR" baseline="30000" dirty="0"/>
              <a:t>ème</a:t>
            </a:r>
            <a:r>
              <a:rPr lang="fr-FR" dirty="0"/>
              <a:t> semestres de la formation</a:t>
            </a:r>
          </a:p>
        </p:txBody>
      </p:sp>
      <p:sp>
        <p:nvSpPr>
          <p:cNvPr id="8" name="Flèche vers le bas 7"/>
          <p:cNvSpPr/>
          <p:nvPr/>
        </p:nvSpPr>
        <p:spPr>
          <a:xfrm>
            <a:off x="6660232" y="3071810"/>
            <a:ext cx="483536" cy="64294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4932040" y="5006000"/>
            <a:ext cx="4032448" cy="923330"/>
          </a:xfrm>
          <a:prstGeom prst="rect">
            <a:avLst/>
          </a:prstGeom>
          <a:solidFill>
            <a:srgbClr val="FFFF00">
              <a:alpha val="25000"/>
            </a:srgbClr>
          </a:solidFill>
        </p:spPr>
        <p:txBody>
          <a:bodyPr wrap="square">
            <a:spAutoFit/>
          </a:bodyPr>
          <a:lstStyle/>
          <a:p>
            <a:r>
              <a:rPr lang="fr-FR" dirty="0"/>
              <a:t>Elle est couronnée par la rédaction   d'un rapport de stage sur site selon les objectifs de la formation</a:t>
            </a:r>
          </a:p>
        </p:txBody>
      </p:sp>
      <p:sp>
        <p:nvSpPr>
          <p:cNvPr id="10" name="Flèche vers le bas 9"/>
          <p:cNvSpPr/>
          <p:nvPr/>
        </p:nvSpPr>
        <p:spPr>
          <a:xfrm>
            <a:off x="6660232" y="4424002"/>
            <a:ext cx="484632" cy="6480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5759624" y="6417254"/>
            <a:ext cx="2412776" cy="369332"/>
          </a:xfrm>
          <a:prstGeom prst="rect">
            <a:avLst/>
          </a:prstGeom>
          <a:solidFill>
            <a:srgbClr val="FFFF00">
              <a:alpha val="25000"/>
            </a:srgbClr>
          </a:solidFill>
        </p:spPr>
        <p:txBody>
          <a:bodyPr wrap="square">
            <a:spAutoFit/>
          </a:bodyPr>
          <a:lstStyle/>
          <a:p>
            <a:r>
              <a:rPr lang="fr-FR" dirty="0"/>
              <a:t>Diplôme de Licence </a:t>
            </a:r>
          </a:p>
        </p:txBody>
      </p:sp>
      <p:sp>
        <p:nvSpPr>
          <p:cNvPr id="12" name="Flèche vers le bas 11"/>
          <p:cNvSpPr/>
          <p:nvPr/>
        </p:nvSpPr>
        <p:spPr>
          <a:xfrm>
            <a:off x="6660232" y="5933724"/>
            <a:ext cx="421008" cy="4956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D:\LMD\photos TP et sorties pédagogiques\dayet el ferd 20 février 2013\DSC051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207008" cy="3905256"/>
          </a:xfrm>
          <a:prstGeom prst="rect">
            <a:avLst/>
          </a:prstGeom>
          <a:noFill/>
        </p:spPr>
      </p:pic>
      <p:pic>
        <p:nvPicPr>
          <p:cNvPr id="46083" name="Picture 3" descr="D:\LMD\photos TP et sorties pédagogiques\dayet el ferd 20 février 2013\DSC0513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4743" y="357166"/>
            <a:ext cx="4857785" cy="3571900"/>
          </a:xfrm>
          <a:prstGeom prst="rect">
            <a:avLst/>
          </a:prstGeom>
          <a:noFill/>
        </p:spPr>
      </p:pic>
      <p:pic>
        <p:nvPicPr>
          <p:cNvPr id="46084" name="Picture 4" descr="D:\LMD\photos TP et sorties pédagogiques\dayet el ferd 20 février 2013\DSC0514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714751"/>
            <a:ext cx="4357686" cy="3143249"/>
          </a:xfrm>
          <a:prstGeom prst="rect">
            <a:avLst/>
          </a:prstGeom>
          <a:noFill/>
        </p:spPr>
      </p:pic>
      <p:pic>
        <p:nvPicPr>
          <p:cNvPr id="46085" name="Picture 5" descr="D:\LMD\photos TP et sorties pédagogiques\dayet el ferd 20 février 2013\DSC0514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57686" y="3750447"/>
            <a:ext cx="4214842" cy="310755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A:\photos\Sorties pédagogiques et  travaux pratiques au laboratoire\sortie découverte 31 octobre 1ère année\souvenir 31 octobre 2013 1ère année sortie découverte\SAM_07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494116" cy="3662370"/>
          </a:xfrm>
          <a:prstGeom prst="rect">
            <a:avLst/>
          </a:prstGeom>
          <a:noFill/>
        </p:spPr>
      </p:pic>
      <p:pic>
        <p:nvPicPr>
          <p:cNvPr id="57347" name="Picture 3" descr="A:\photos\Sorties pédagogiques et  travaux pratiques au laboratoire\sortie découverte 31 octobre 1ère année\souvenir 31 octobre 2013 1ère année sortie découverte\SAM_074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68" y="3214685"/>
            <a:ext cx="5572132" cy="3714375"/>
          </a:xfrm>
          <a:prstGeom prst="rect">
            <a:avLst/>
          </a:prstGeom>
          <a:noFill/>
        </p:spPr>
      </p:pic>
      <p:pic>
        <p:nvPicPr>
          <p:cNvPr id="57348" name="Picture 4" descr="A:\photos\Sorties pédagogiques et  travaux pratiques au laboratoire\sortie découverte 31 octobre 1ère année\souvenir 31 octobre 2013 1ère année sortie découverte\SAM_072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8662" y="3756054"/>
            <a:ext cx="1924907" cy="2887656"/>
          </a:xfrm>
          <a:prstGeom prst="rect">
            <a:avLst/>
          </a:prstGeom>
          <a:noFill/>
        </p:spPr>
      </p:pic>
      <p:pic>
        <p:nvPicPr>
          <p:cNvPr id="57349" name="Picture 5" descr="A:\photos\Sorties pédagogiques et  travaux pratiques au laboratoire\sortie découverte 31 octobre 1ère année\souvenir 31 octobre 2013 1ère année sortie découverte\SAM_071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008" y="642918"/>
            <a:ext cx="2922086" cy="19478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C:\Users\client\Desktop\photos carte algérie\DSC0407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0"/>
            <a:ext cx="9143997" cy="6858000"/>
          </a:xfrm>
          <a:prstGeom prst="rect">
            <a:avLst/>
          </a:prstGeom>
          <a:noFill/>
        </p:spPr>
      </p:pic>
      <p:pic>
        <p:nvPicPr>
          <p:cNvPr id="43009" name="Picture 1" descr="D:\photos\Suberaies\Suberaies Algériennes\oranaises\Hafir\Janvier 2005\EPSN0029 - Copie - Copi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14346" y="0"/>
            <a:ext cx="5542718" cy="6858000"/>
          </a:xfrm>
          <a:prstGeom prst="rect">
            <a:avLst/>
          </a:prstGeom>
          <a:noFill/>
        </p:spPr>
      </p:pic>
      <p:sp>
        <p:nvSpPr>
          <p:cNvPr id="4" name="ZoneTexte 3"/>
          <p:cNvSpPr txBox="1"/>
          <p:nvPr/>
        </p:nvSpPr>
        <p:spPr>
          <a:xfrm>
            <a:off x="2786050" y="6334780"/>
            <a:ext cx="43295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/>
              <a:t>Merci  pour votre attention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http://www.univ-tlemcen.dz/images/newtopp1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643050"/>
          </a:xfrm>
          <a:prstGeom prst="rect">
            <a:avLst/>
          </a:prstGeom>
          <a:noFill/>
        </p:spPr>
      </p:pic>
      <p:pic>
        <p:nvPicPr>
          <p:cNvPr id="1027" name="Picture 3" descr="C:\Users\PERSONNEL\Desktop\Image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571612"/>
            <a:ext cx="1285852" cy="5352198"/>
          </a:xfrm>
          <a:prstGeom prst="rect">
            <a:avLst/>
          </a:prstGeom>
          <a:noFill/>
        </p:spPr>
      </p:pic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1285852" y="1500174"/>
            <a:ext cx="754847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4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Filière:     Sciences Agronomiques</a:t>
            </a:r>
            <a:endParaRPr kumimoji="0" lang="fr-FR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30" name="Picture 6" descr="C:\Users\PERSONNEL\Desktop\Image3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85853" y="5889381"/>
            <a:ext cx="7858148" cy="968619"/>
          </a:xfrm>
          <a:prstGeom prst="rect">
            <a:avLst/>
          </a:prstGeom>
          <a:noFill/>
        </p:spPr>
      </p:pic>
      <p:pic>
        <p:nvPicPr>
          <p:cNvPr id="5122" name="Picture 2" descr="C:\Users\PERSONNEL\Desktop\Vignoble Elbam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857496"/>
            <a:ext cx="1285852" cy="964617"/>
          </a:xfrm>
          <a:prstGeom prst="rect">
            <a:avLst/>
          </a:prstGeom>
          <a:noFill/>
        </p:spPr>
      </p:pic>
      <p:pic>
        <p:nvPicPr>
          <p:cNvPr id="30" name="Picture 2" descr="C:\Users\PERSONNEL\Desktop\index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86314" y="5894828"/>
            <a:ext cx="1285884" cy="963172"/>
          </a:xfrm>
          <a:prstGeom prst="rect">
            <a:avLst/>
          </a:prstGeom>
          <a:noFill/>
        </p:spPr>
      </p:pic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1571604" y="2428868"/>
            <a:ext cx="707233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Garamond" pitchFamily="18" charset="0"/>
              </a:rPr>
              <a:t>L’Algérie a adopté en 2016 un nouveau modèle de croissance économique   ayant pour perspectives   la  diversification et transformation de l’économie à l’horizon 2030. </a:t>
            </a: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Garamond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Garamond" pitchFamily="18" charset="0"/>
              </a:rPr>
              <a:t>Ce Nouveau Modèle de croissance définit des objectifs cibles à atteindre sur la période 2020-2030:</a:t>
            </a: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http://www.univ-tlemcen.dz/images/newtopp1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643050"/>
          </a:xfrm>
          <a:prstGeom prst="rect">
            <a:avLst/>
          </a:prstGeom>
          <a:noFill/>
        </p:spPr>
      </p:pic>
      <p:pic>
        <p:nvPicPr>
          <p:cNvPr id="1027" name="Picture 3" descr="C:\Users\PERSONNEL\Desktop\Image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571612"/>
            <a:ext cx="1285852" cy="5352198"/>
          </a:xfrm>
          <a:prstGeom prst="rect">
            <a:avLst/>
          </a:prstGeom>
          <a:noFill/>
        </p:spPr>
      </p:pic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1285852" y="1500174"/>
            <a:ext cx="754847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4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Filière:     Sciences Agronomiques</a:t>
            </a:r>
            <a:endParaRPr kumimoji="0" lang="fr-FR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30" name="Picture 6" descr="C:\Users\PERSONNEL\Desktop\Image3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85853" y="5889381"/>
            <a:ext cx="7858148" cy="968619"/>
          </a:xfrm>
          <a:prstGeom prst="rect">
            <a:avLst/>
          </a:prstGeom>
          <a:noFill/>
        </p:spPr>
      </p:pic>
      <p:pic>
        <p:nvPicPr>
          <p:cNvPr id="5122" name="Picture 2" descr="C:\Users\PERSONNEL\Desktop\Vignoble Elbam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857496"/>
            <a:ext cx="1285852" cy="964617"/>
          </a:xfrm>
          <a:prstGeom prst="rect">
            <a:avLst/>
          </a:prstGeom>
          <a:noFill/>
        </p:spPr>
      </p:pic>
      <p:pic>
        <p:nvPicPr>
          <p:cNvPr id="30" name="Picture 2" descr="C:\Users\PERSONNEL\Desktop\index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86314" y="5894828"/>
            <a:ext cx="1285884" cy="963172"/>
          </a:xfrm>
          <a:prstGeom prst="rect">
            <a:avLst/>
          </a:prstGeom>
          <a:noFill/>
        </p:spPr>
      </p:pic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1357290" y="2214554"/>
            <a:ext cx="7500990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— </a:t>
            </a:r>
            <a:r>
              <a:rPr kumimoji="0" lang="fr-F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Garamond" pitchFamily="18" charset="0"/>
              </a:rPr>
              <a:t>Une trajectoire soutenue de croissance du PIB hors hydrocarbures, de 6.5% par an sur la période 2020-2030</a:t>
            </a:r>
            <a:endParaRPr kumimoji="0" lang="fr-FR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— </a:t>
            </a:r>
            <a:r>
              <a:rPr kumimoji="0" lang="fr-F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Garamond" pitchFamily="18" charset="0"/>
              </a:rPr>
              <a:t>Une élévation sensible du revenu du PIB par habitant qui devrait être multiplié par 2 à 3 fois</a:t>
            </a:r>
            <a:endParaRPr kumimoji="0" lang="fr-FR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— </a:t>
            </a:r>
            <a:r>
              <a:rPr kumimoji="0" lang="fr-F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Garamond" pitchFamily="18" charset="0"/>
              </a:rPr>
              <a:t>Un doublement de la part de l’industrie manufacturière, en termes de valeur ajoutée (de 5.3% en 2015 à 10 % du PIB à l’horizon 2030) ;</a:t>
            </a:r>
            <a:endParaRPr kumimoji="0" lang="fr-FR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— </a:t>
            </a:r>
            <a:r>
              <a:rPr kumimoji="0" lang="fr-F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Garamond" pitchFamily="18" charset="0"/>
              </a:rPr>
              <a:t>Une transition énergétique permettant   de diviser par deux le taux de croissance annuel de la consommation interne d’énergie (de +6% par an en 2015 à +3% par an à l’horizon 2030);</a:t>
            </a:r>
            <a:endParaRPr kumimoji="0" lang="fr-FR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— </a:t>
            </a:r>
            <a:r>
              <a:rPr kumimoji="0" lang="fr-F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Garamond" pitchFamily="18" charset="0"/>
              </a:rPr>
              <a:t>Une diversification des exportations permettant de soutenir le financement de la croissance économique accélérée.</a:t>
            </a:r>
            <a:endParaRPr kumimoji="0" lang="fr-FR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http://www.univ-tlemcen.dz/images/newtopp1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643050"/>
          </a:xfrm>
          <a:prstGeom prst="rect">
            <a:avLst/>
          </a:prstGeom>
          <a:noFill/>
        </p:spPr>
      </p:pic>
      <p:pic>
        <p:nvPicPr>
          <p:cNvPr id="1027" name="Picture 3" descr="C:\Users\PERSONNEL\Desktop\Image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571612"/>
            <a:ext cx="1285852" cy="5352198"/>
          </a:xfrm>
          <a:prstGeom prst="rect">
            <a:avLst/>
          </a:prstGeom>
          <a:noFill/>
        </p:spPr>
      </p:pic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1285852" y="1500174"/>
            <a:ext cx="754847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4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Filière:     Sciences Agronomiques</a:t>
            </a:r>
            <a:endParaRPr kumimoji="0" lang="fr-FR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30" name="Picture 6" descr="C:\Users\PERSONNEL\Desktop\Image3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85853" y="5889381"/>
            <a:ext cx="7858148" cy="968619"/>
          </a:xfrm>
          <a:prstGeom prst="rect">
            <a:avLst/>
          </a:prstGeom>
          <a:noFill/>
        </p:spPr>
      </p:pic>
      <p:pic>
        <p:nvPicPr>
          <p:cNvPr id="5122" name="Picture 2" descr="C:\Users\PERSONNEL\Desktop\Vignoble Elbam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857496"/>
            <a:ext cx="1285852" cy="964617"/>
          </a:xfrm>
          <a:prstGeom prst="rect">
            <a:avLst/>
          </a:prstGeom>
          <a:noFill/>
        </p:spPr>
      </p:pic>
      <p:pic>
        <p:nvPicPr>
          <p:cNvPr id="30" name="Picture 2" descr="C:\Users\PERSONNEL\Desktop\index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86314" y="5894828"/>
            <a:ext cx="1285884" cy="963172"/>
          </a:xfrm>
          <a:prstGeom prst="rect">
            <a:avLst/>
          </a:prstGeom>
          <a:noFill/>
        </p:spPr>
      </p:pic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1428728" y="2285992"/>
            <a:ext cx="7715272" cy="181588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fr-FR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Calibri" pitchFamily="34" charset="0"/>
              </a:rPr>
              <a:t>  </a:t>
            </a:r>
            <a:r>
              <a:rPr kumimoji="0" lang="fr-FR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Garamond" pitchFamily="18" charset="0"/>
              </a:rPr>
              <a:t>le  modernisation du secteur agricole permettant d’atteindre l’objectif de sécurité alimentaire et de réaliser son potentiel de diversification des exportations ;</a:t>
            </a: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00166" y="4071942"/>
            <a:ext cx="7643834" cy="8309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fr-FR" sz="2400" dirty="0"/>
              <a:t>une croissance moyenne soutenue de 6.5% par  an pour l’agriculture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285852" y="4929198"/>
            <a:ext cx="7858148" cy="95410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fr-FR" sz="2800" dirty="0"/>
              <a:t>L’accélération du rythme des exportations agricoles (dattes, pomme de terre, huile d’olive, PAM) 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http://www.univ-tlemcen.dz/images/newtopp1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643050"/>
          </a:xfrm>
          <a:prstGeom prst="rect">
            <a:avLst/>
          </a:prstGeom>
          <a:noFill/>
        </p:spPr>
      </p:pic>
      <p:pic>
        <p:nvPicPr>
          <p:cNvPr id="1027" name="Picture 3" descr="C:\Users\PERSONNEL\Desktop\Image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571612"/>
            <a:ext cx="1285852" cy="5352198"/>
          </a:xfrm>
          <a:prstGeom prst="rect">
            <a:avLst/>
          </a:prstGeom>
          <a:noFill/>
        </p:spPr>
      </p:pic>
      <p:pic>
        <p:nvPicPr>
          <p:cNvPr id="1030" name="Picture 6" descr="C:\Users\PERSONNEL\Desktop\Image3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85853" y="5889381"/>
            <a:ext cx="7858148" cy="968619"/>
          </a:xfrm>
          <a:prstGeom prst="rect">
            <a:avLst/>
          </a:prstGeom>
          <a:noFill/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00232" y="1857364"/>
            <a:ext cx="5739870" cy="1476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00364" y="3300850"/>
            <a:ext cx="3357586" cy="2665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à coins arrondis 8"/>
          <p:cNvSpPr/>
          <p:nvPr/>
        </p:nvSpPr>
        <p:spPr>
          <a:xfrm>
            <a:off x="3000364" y="3429000"/>
            <a:ext cx="2214578" cy="428628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Picture 2" descr="C:\Users\PERSONNEL\Desktop\index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786314" y="5894828"/>
            <a:ext cx="1285884" cy="963172"/>
          </a:xfrm>
          <a:prstGeom prst="rect">
            <a:avLst/>
          </a:prstGeom>
          <a:noFill/>
        </p:spPr>
      </p:pic>
      <p:pic>
        <p:nvPicPr>
          <p:cNvPr id="10" name="Picture 2" descr="C:\Users\PERSONNEL\Desktop\Vignoble Elbama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2857497"/>
            <a:ext cx="1214414" cy="9110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http://www.univ-tlemcen.dz/images/newtopp1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643050"/>
          </a:xfrm>
          <a:prstGeom prst="rect">
            <a:avLst/>
          </a:prstGeom>
          <a:noFill/>
        </p:spPr>
      </p:pic>
      <p:pic>
        <p:nvPicPr>
          <p:cNvPr id="1027" name="Picture 3" descr="C:\Users\PERSONNEL\Desktop\Image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571612"/>
            <a:ext cx="1285852" cy="5352198"/>
          </a:xfrm>
          <a:prstGeom prst="rect">
            <a:avLst/>
          </a:prstGeom>
          <a:noFill/>
        </p:spPr>
      </p:pic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1285852" y="1500174"/>
            <a:ext cx="754847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4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Filière:     Sciences Agronomiques</a:t>
            </a:r>
            <a:endParaRPr kumimoji="0" lang="fr-FR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30" name="Picture 6" descr="C:\Users\PERSONNEL\Desktop\Image3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85853" y="5889381"/>
            <a:ext cx="7858148" cy="968619"/>
          </a:xfrm>
          <a:prstGeom prst="rect">
            <a:avLst/>
          </a:prstGeom>
          <a:noFill/>
        </p:spPr>
      </p:pic>
      <p:pic>
        <p:nvPicPr>
          <p:cNvPr id="5122" name="Picture 2" descr="C:\Users\PERSONNEL\Desktop\Vignoble Elbam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857496"/>
            <a:ext cx="1285852" cy="964617"/>
          </a:xfrm>
          <a:prstGeom prst="rect">
            <a:avLst/>
          </a:prstGeom>
          <a:noFill/>
        </p:spPr>
      </p:pic>
      <p:pic>
        <p:nvPicPr>
          <p:cNvPr id="30" name="Picture 2" descr="C:\Users\PERSONNEL\Desktop\index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86314" y="5894828"/>
            <a:ext cx="1285884" cy="963172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1428728" y="2571744"/>
            <a:ext cx="750099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/>
              <a:t>― une politique résolue de transferts technologiques et de densification des relations entre  l’université et  le secteur productif  (agriculture et forêt) </a:t>
            </a:r>
          </a:p>
        </p:txBody>
      </p:sp>
      <p:sp>
        <p:nvSpPr>
          <p:cNvPr id="10" name="Flèche vers le bas 9"/>
          <p:cNvSpPr/>
          <p:nvPr/>
        </p:nvSpPr>
        <p:spPr>
          <a:xfrm>
            <a:off x="4357686" y="3786190"/>
            <a:ext cx="428628" cy="5715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/>
          <p:cNvSpPr txBox="1"/>
          <p:nvPr/>
        </p:nvSpPr>
        <p:spPr>
          <a:xfrm>
            <a:off x="1571604" y="4357694"/>
            <a:ext cx="68160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Promotion  des filières stratégiques ; lait, pomme de terre,  céréales,  bois et liège,  viande rouge et blanche,  huiles végétales,  les PAM, caroubes, etc. 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http://www.univ-tlemcen.dz/images/newtopp1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643050"/>
          </a:xfrm>
          <a:prstGeom prst="rect">
            <a:avLst/>
          </a:prstGeom>
          <a:noFill/>
        </p:spPr>
      </p:pic>
      <p:pic>
        <p:nvPicPr>
          <p:cNvPr id="1027" name="Picture 3" descr="C:\Users\PERSONNEL\Desktop\Image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571612"/>
            <a:ext cx="1285852" cy="5352198"/>
          </a:xfrm>
          <a:prstGeom prst="rect">
            <a:avLst/>
          </a:prstGeom>
          <a:noFill/>
        </p:spPr>
      </p:pic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1285852" y="1500174"/>
            <a:ext cx="754847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4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Filière:     Sciences Agronomiques</a:t>
            </a:r>
            <a:endParaRPr kumimoji="0" lang="fr-FR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30" name="Picture 6" descr="C:\Users\PERSONNEL\Desktop\Image3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85853" y="5889381"/>
            <a:ext cx="7858148" cy="968619"/>
          </a:xfrm>
          <a:prstGeom prst="rect">
            <a:avLst/>
          </a:prstGeom>
          <a:noFill/>
        </p:spPr>
      </p:pic>
      <p:pic>
        <p:nvPicPr>
          <p:cNvPr id="5122" name="Picture 2" descr="C:\Users\PERSONNEL\Desktop\Vignoble Elbam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857496"/>
            <a:ext cx="1285852" cy="964617"/>
          </a:xfrm>
          <a:prstGeom prst="rect">
            <a:avLst/>
          </a:prstGeom>
          <a:noFill/>
        </p:spPr>
      </p:pic>
      <p:pic>
        <p:nvPicPr>
          <p:cNvPr id="30" name="Picture 2" descr="C:\Users\PERSONNEL\Desktop\index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86314" y="5894828"/>
            <a:ext cx="1285884" cy="963172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1428728" y="2571745"/>
            <a:ext cx="17145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/>
              <a:t>Formation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857488" y="3000372"/>
            <a:ext cx="25003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/>
              <a:t>Entreprenariat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714876" y="3500438"/>
            <a:ext cx="221457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/>
              <a:t>Compétence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357950" y="3929066"/>
            <a:ext cx="27860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/>
              <a:t>Avenir professionnel 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http://www.univ-tlemcen.dz/images/newtopp1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643050"/>
          </a:xfrm>
          <a:prstGeom prst="rect">
            <a:avLst/>
          </a:prstGeom>
          <a:noFill/>
        </p:spPr>
      </p:pic>
      <p:pic>
        <p:nvPicPr>
          <p:cNvPr id="1027" name="Picture 3" descr="C:\Users\PERSONNEL\Desktop\Image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571612"/>
            <a:ext cx="3203848" cy="3357765"/>
          </a:xfrm>
          <a:prstGeom prst="rect">
            <a:avLst/>
          </a:prstGeom>
          <a:noFill/>
        </p:spPr>
      </p:pic>
      <p:pic>
        <p:nvPicPr>
          <p:cNvPr id="1030" name="Picture 6" descr="C:\Users\PERSONNEL\Desktop\Image3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957086"/>
            <a:ext cx="9144001" cy="1928623"/>
          </a:xfrm>
          <a:prstGeom prst="rect">
            <a:avLst/>
          </a:prstGeom>
          <a:noFill/>
        </p:spPr>
      </p:pic>
      <p:pic>
        <p:nvPicPr>
          <p:cNvPr id="11266" name="Picture 2" descr="C:\Users\PERSONNEL\Desktop\Vignoble Elbam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857496"/>
            <a:ext cx="1285851" cy="857435"/>
          </a:xfrm>
          <a:prstGeom prst="rect">
            <a:avLst/>
          </a:prstGeom>
          <a:noFill/>
        </p:spPr>
      </p:pic>
      <p:pic>
        <p:nvPicPr>
          <p:cNvPr id="10" name="Picture 2" descr="C:\Users\PERSONNEL\Desktop\index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86314" y="5894828"/>
            <a:ext cx="1285884" cy="9631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http://www.univ-tlemcen.dz/images/newtopp1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643050"/>
          </a:xfrm>
          <a:prstGeom prst="rect">
            <a:avLst/>
          </a:prstGeom>
          <a:noFill/>
        </p:spPr>
      </p:pic>
      <p:pic>
        <p:nvPicPr>
          <p:cNvPr id="1027" name="Picture 3" descr="C:\Users\PERSONNEL\Desktop\Image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571612"/>
            <a:ext cx="1285852" cy="5352198"/>
          </a:xfrm>
          <a:prstGeom prst="rect">
            <a:avLst/>
          </a:prstGeom>
          <a:noFill/>
        </p:spPr>
      </p:pic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1285852" y="1857364"/>
            <a:ext cx="754847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4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Filière:     Sciences Agronomiques</a:t>
            </a:r>
            <a:endParaRPr kumimoji="0" lang="fr-FR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30" name="Picture 6" descr="C:\Users\PERSONNEL\Desktop\Image3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85853" y="5889381"/>
            <a:ext cx="7858148" cy="968619"/>
          </a:xfrm>
          <a:prstGeom prst="rect">
            <a:avLst/>
          </a:prstGeom>
          <a:noFill/>
        </p:spPr>
      </p:pic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1381241" y="3079575"/>
            <a:ext cx="7548477" cy="184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i="0" u="sng" strike="noStrike" cap="none" normalizeH="0" baseline="0" dirty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Les spécialités de la filière des sciences agronomiques</a:t>
            </a:r>
            <a:r>
              <a:rPr kumimoji="0" lang="fr-FR" b="1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</a:t>
            </a:r>
            <a:endParaRPr kumimoji="0" lang="fr-FR" b="0" i="0" u="none" strike="noStrike" cap="none" normalizeH="0" baseline="0" dirty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r>
              <a:rPr kumimoji="0" lang="fr-FR" sz="1400" b="1" i="1" u="none" strike="noStrike" cap="none" normalizeH="0" baseline="0" dirty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licence en Production animale 03 ans </a:t>
            </a:r>
            <a:endParaRPr kumimoji="0" lang="fr-FR" sz="1400" b="0" i="0" u="none" strike="noStrike" cap="none" normalizeH="0" baseline="0" dirty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sz="14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licence en Production végétale 03 ans</a:t>
            </a:r>
            <a:endParaRPr kumimoji="0" lang="fr-FR" sz="14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fr-FR" sz="14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licence en Protection des végétaux 03 ans</a:t>
            </a:r>
            <a:r>
              <a:rPr kumimoji="0" lang="fr-FR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fr-FR" sz="1600" b="1" dirty="0"/>
              <a:t>L1:  Science de la Nature et de la Vie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fr-FR" sz="1600" b="1" dirty="0"/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600" b="1" dirty="0"/>
              <a:t> </a:t>
            </a:r>
            <a:endParaRPr kumimoji="0" lang="fr-FR" b="1" i="1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fr-FR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Ingéniorat en agronomie 05 ans  (CODE:D03TCL01)</a:t>
            </a:r>
            <a:endParaRPr kumimoji="0" lang="fr-FR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2" descr="C:\Users\PERSONNEL\Desktop\index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86314" y="5894828"/>
            <a:ext cx="1285884" cy="963172"/>
          </a:xfrm>
          <a:prstGeom prst="rect">
            <a:avLst/>
          </a:prstGeom>
          <a:noFill/>
        </p:spPr>
      </p:pic>
      <p:pic>
        <p:nvPicPr>
          <p:cNvPr id="8" name="Picture 2" descr="C:\Users\PERSONNEL\Desktop\Vignoble Elbama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2857497"/>
            <a:ext cx="1214414" cy="911026"/>
          </a:xfrm>
          <a:prstGeom prst="rect">
            <a:avLst/>
          </a:prstGeom>
          <a:noFill/>
        </p:spPr>
      </p:pic>
      <mc:AlternateContent xmlns:mc="http://schemas.openxmlformats.org/markup-compatibility/2006">
        <mc:Choice xmlns:p14="http://schemas.microsoft.com/office/powerpoint/2010/main" xmlns:aink="http://schemas.microsoft.com/office/drawing/2016/ink" xmlns="" Requires="p14 aink">
          <p:contentPart p14:bwMode="auto" r:id="rId7">
            <p14:nvContentPartPr>
              <p14:cNvPr id="6" name="Encre 5">
                <a:extLst>
                  <a:ext uri="{FF2B5EF4-FFF2-40B4-BE49-F238E27FC236}">
                    <a16:creationId xmlns:a16="http://schemas.microsoft.com/office/drawing/2014/main" id="{9BDCA194-63EB-4090-A5C9-C3EC0C63ECA8}"/>
                  </a:ext>
                </a:extLst>
              </p14:cNvPr>
              <p14:cNvContentPartPr/>
              <p14:nvPr/>
            </p14:nvContentPartPr>
            <p14:xfrm>
              <a:off x="6279342" y="4782434"/>
              <a:ext cx="9000" cy="6120"/>
            </p14:xfrm>
          </p:contentPart>
        </mc:Choice>
        <mc:Fallback>
          <p:pic>
            <p:nvPicPr>
              <p:cNvPr id="6" name="Encre 5">
                <a:extLst>
                  <a:ext uri="{FF2B5EF4-FFF2-40B4-BE49-F238E27FC236}">
                    <a16:creationId xmlns:a16="http://schemas.microsoft.com/office/drawing/2014/main" id="{9BDCA194-63EB-4090-A5C9-C3EC0C63ECA8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243342" y="4566434"/>
                <a:ext cx="80640" cy="43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xmlns="" Requires="p14 aink">
          <p:contentPart p14:bwMode="auto" r:id="rId9">
            <p14:nvContentPartPr>
              <p14:cNvPr id="11" name="Encre 10">
                <a:extLst>
                  <a:ext uri="{FF2B5EF4-FFF2-40B4-BE49-F238E27FC236}">
                    <a16:creationId xmlns:a16="http://schemas.microsoft.com/office/drawing/2014/main" id="{D3F85BD7-E42A-44EA-AFCF-A08E1AB9565E}"/>
                  </a:ext>
                </a:extLst>
              </p14:cNvPr>
              <p14:cNvContentPartPr/>
              <p14:nvPr/>
            </p14:nvContentPartPr>
            <p14:xfrm>
              <a:off x="10114062" y="4515314"/>
              <a:ext cx="360" cy="360"/>
            </p14:xfrm>
          </p:contentPart>
        </mc:Choice>
        <mc:Fallback>
          <p:pic>
            <p:nvPicPr>
              <p:cNvPr id="11" name="Encre 10">
                <a:extLst>
                  <a:ext uri="{FF2B5EF4-FFF2-40B4-BE49-F238E27FC236}">
                    <a16:creationId xmlns:a16="http://schemas.microsoft.com/office/drawing/2014/main" id="{D3F85BD7-E42A-44EA-AFCF-A08E1AB9565E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0078062" y="4299674"/>
                <a:ext cx="72000" cy="43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3" name="Encre 12">
                <a:extLst>
                  <a:ext uri="{FF2B5EF4-FFF2-40B4-BE49-F238E27FC236}">
                    <a16:creationId xmlns:a16="http://schemas.microsoft.com/office/drawing/2014/main" id="{9DCDD9CC-1D11-4C02-A14D-ADD2CFA1F3DD}"/>
                  </a:ext>
                </a:extLst>
              </p14:cNvPr>
              <p14:cNvContentPartPr/>
              <p14:nvPr/>
            </p14:nvContentPartPr>
            <p14:xfrm>
              <a:off x="5198622" y="3643034"/>
              <a:ext cx="329400" cy="861120"/>
            </p14:xfrm>
          </p:contentPart>
        </mc:Choice>
        <mc:Fallback xmlns="">
          <p:pic>
            <p:nvPicPr>
              <p:cNvPr id="13" name="Encre 12">
                <a:extLst>
                  <a:ext uri="{FF2B5EF4-FFF2-40B4-BE49-F238E27FC236}">
                    <a16:creationId xmlns:a16="http://schemas.microsoft.com/office/drawing/2014/main" id="{9DCDD9CC-1D11-4C02-A14D-ADD2CFA1F3DD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194302" y="3638714"/>
                <a:ext cx="338040" cy="86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4" name="Encre 13">
                <a:extLst>
                  <a:ext uri="{FF2B5EF4-FFF2-40B4-BE49-F238E27FC236}">
                    <a16:creationId xmlns:a16="http://schemas.microsoft.com/office/drawing/2014/main" id="{5F259ED5-278B-440F-96F9-B21D84F5D5E7}"/>
                  </a:ext>
                </a:extLst>
              </p14:cNvPr>
              <p14:cNvContentPartPr/>
              <p14:nvPr/>
            </p14:nvContentPartPr>
            <p14:xfrm>
              <a:off x="5538102" y="3907634"/>
              <a:ext cx="3092040" cy="610200"/>
            </p14:xfrm>
          </p:contentPart>
        </mc:Choice>
        <mc:Fallback xmlns="">
          <p:pic>
            <p:nvPicPr>
              <p:cNvPr id="14" name="Encre 13">
                <a:extLst>
                  <a:ext uri="{FF2B5EF4-FFF2-40B4-BE49-F238E27FC236}">
                    <a16:creationId xmlns:a16="http://schemas.microsoft.com/office/drawing/2014/main" id="{5F259ED5-278B-440F-96F9-B21D84F5D5E7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484462" y="3799994"/>
                <a:ext cx="3199680" cy="82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5" name="Encre 14">
                <a:extLst>
                  <a:ext uri="{FF2B5EF4-FFF2-40B4-BE49-F238E27FC236}">
                    <a16:creationId xmlns:a16="http://schemas.microsoft.com/office/drawing/2014/main" id="{13AB4A49-7FE0-4DB2-8555-07F05F16F72D}"/>
                  </a:ext>
                </a:extLst>
              </p14:cNvPr>
              <p14:cNvContentPartPr/>
              <p14:nvPr/>
            </p14:nvContentPartPr>
            <p14:xfrm>
              <a:off x="7991862" y="4077554"/>
              <a:ext cx="428760" cy="72000"/>
            </p14:xfrm>
          </p:contentPart>
        </mc:Choice>
        <mc:Fallback xmlns="">
          <p:pic>
            <p:nvPicPr>
              <p:cNvPr id="15" name="Encre 14">
                <a:extLst>
                  <a:ext uri="{FF2B5EF4-FFF2-40B4-BE49-F238E27FC236}">
                    <a16:creationId xmlns:a16="http://schemas.microsoft.com/office/drawing/2014/main" id="{13AB4A49-7FE0-4DB2-8555-07F05F16F72D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7937862" y="3969914"/>
                <a:ext cx="536400" cy="28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6" name="Encre 15">
                <a:extLst>
                  <a:ext uri="{FF2B5EF4-FFF2-40B4-BE49-F238E27FC236}">
                    <a16:creationId xmlns:a16="http://schemas.microsoft.com/office/drawing/2014/main" id="{E78F7955-B4EE-460E-89FE-ED2D20F7EC5F}"/>
                  </a:ext>
                </a:extLst>
              </p14:cNvPr>
              <p14:cNvContentPartPr/>
              <p14:nvPr/>
            </p14:nvContentPartPr>
            <p14:xfrm>
              <a:off x="10339422" y="4332434"/>
              <a:ext cx="360" cy="360"/>
            </p14:xfrm>
          </p:contentPart>
        </mc:Choice>
        <mc:Fallback xmlns="">
          <p:pic>
            <p:nvPicPr>
              <p:cNvPr id="16" name="Encre 15">
                <a:extLst>
                  <a:ext uri="{FF2B5EF4-FFF2-40B4-BE49-F238E27FC236}">
                    <a16:creationId xmlns:a16="http://schemas.microsoft.com/office/drawing/2014/main" id="{E78F7955-B4EE-460E-89FE-ED2D20F7EC5F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0285782" y="4224794"/>
                <a:ext cx="108000" cy="216000"/>
              </a:xfrm>
              <a:prstGeom prst="rect">
                <a:avLst/>
              </a:prstGeom>
            </p:spPr>
          </p:pic>
        </mc:Fallback>
      </mc:AlternateContent>
      <p:sp>
        <p:nvSpPr>
          <p:cNvPr id="2" name="Flèche : trois pointes 1">
            <a:extLst>
              <a:ext uri="{FF2B5EF4-FFF2-40B4-BE49-F238E27FC236}">
                <a16:creationId xmlns:a16="http://schemas.microsoft.com/office/drawing/2014/main" id="{4E55F6CB-5344-4249-80AA-4FE2B4B8B258}"/>
              </a:ext>
            </a:extLst>
          </p:cNvPr>
          <p:cNvSpPr/>
          <p:nvPr/>
        </p:nvSpPr>
        <p:spPr>
          <a:xfrm rot="5400000">
            <a:off x="5250278" y="5172568"/>
            <a:ext cx="541541" cy="184747"/>
          </a:xfrm>
          <a:prstGeom prst="leftRigh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DZ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E17E4FE4-BCC7-4584-87B4-E8BD91CBABDE}"/>
              </a:ext>
            </a:extLst>
          </p:cNvPr>
          <p:cNvSpPr txBox="1"/>
          <p:nvPr/>
        </p:nvSpPr>
        <p:spPr>
          <a:xfrm flipH="1">
            <a:off x="5774104" y="4912926"/>
            <a:ext cx="22624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L1-L2 tronc commun</a:t>
            </a:r>
            <a:endParaRPr lang="fr-DZ" dirty="0"/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E3FBCED3-2B25-4EE8-8416-F2EE9227C93E}"/>
              </a:ext>
            </a:extLst>
          </p:cNvPr>
          <p:cNvSpPr txBox="1"/>
          <p:nvPr/>
        </p:nvSpPr>
        <p:spPr>
          <a:xfrm flipH="1">
            <a:off x="5673395" y="5330504"/>
            <a:ext cx="31609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L3 pré-spécialisation</a:t>
            </a:r>
          </a:p>
          <a:p>
            <a:r>
              <a:rPr lang="fr-FR" dirty="0"/>
              <a:t>L4-L5 spécialité</a:t>
            </a:r>
            <a:endParaRPr lang="fr-DZ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http://www.univ-tlemcen.dz/images/newtopp1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643050"/>
          </a:xfrm>
          <a:prstGeom prst="rect">
            <a:avLst/>
          </a:prstGeom>
          <a:noFill/>
        </p:spPr>
      </p:pic>
      <p:pic>
        <p:nvPicPr>
          <p:cNvPr id="1027" name="Picture 3" descr="C:\Users\PERSONNEL\Desktop\Image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571612"/>
            <a:ext cx="1285852" cy="5352198"/>
          </a:xfrm>
          <a:prstGeom prst="rect">
            <a:avLst/>
          </a:prstGeom>
          <a:noFill/>
        </p:spPr>
      </p:pic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1285852" y="1857364"/>
            <a:ext cx="754847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4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Filière:     Sciences Agronomiques</a:t>
            </a:r>
            <a:endParaRPr kumimoji="0" lang="fr-FR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30" name="Picture 6" descr="C:\Users\PERSONNEL\Desktop\Image3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85853" y="5889381"/>
            <a:ext cx="7858148" cy="968619"/>
          </a:xfrm>
          <a:prstGeom prst="rect">
            <a:avLst/>
          </a:prstGeom>
          <a:noFill/>
        </p:spPr>
      </p:pic>
      <p:sp>
        <p:nvSpPr>
          <p:cNvPr id="10" name="ZoneTexte 9"/>
          <p:cNvSpPr txBox="1"/>
          <p:nvPr/>
        </p:nvSpPr>
        <p:spPr>
          <a:xfrm>
            <a:off x="3571868" y="4214818"/>
            <a:ext cx="37235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/>
              <a:t>Département  d’Agronomie </a:t>
            </a:r>
          </a:p>
        </p:txBody>
      </p:sp>
      <p:sp>
        <p:nvSpPr>
          <p:cNvPr id="8" name="Rectangle à coins arrondis 7"/>
          <p:cNvSpPr/>
          <p:nvPr/>
        </p:nvSpPr>
        <p:spPr>
          <a:xfrm>
            <a:off x="3571868" y="2571744"/>
            <a:ext cx="2714644" cy="857256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>
                <a:solidFill>
                  <a:schemeClr val="tx1"/>
                </a:solidFill>
              </a:rPr>
              <a:t>Parcours des études en  Agronomie</a:t>
            </a:r>
          </a:p>
        </p:txBody>
      </p:sp>
      <p:sp>
        <p:nvSpPr>
          <p:cNvPr id="11" name="Rectangle à coins arrondis 10"/>
          <p:cNvSpPr/>
          <p:nvPr/>
        </p:nvSpPr>
        <p:spPr>
          <a:xfrm>
            <a:off x="2571736" y="2714620"/>
            <a:ext cx="785818" cy="64294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2" name="Flèche vers le bas 11"/>
          <p:cNvSpPr/>
          <p:nvPr/>
        </p:nvSpPr>
        <p:spPr>
          <a:xfrm flipH="1">
            <a:off x="4286248" y="3500438"/>
            <a:ext cx="1071570" cy="5715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3" name="Picture 2" descr="C:\Users\PERSONNEL\Desktop\index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86314" y="5894828"/>
            <a:ext cx="1285884" cy="9631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http://www.univ-tlemcen.dz/images/newtopp1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643050"/>
          </a:xfrm>
          <a:prstGeom prst="rect">
            <a:avLst/>
          </a:prstGeom>
          <a:noFill/>
        </p:spPr>
      </p:pic>
      <p:pic>
        <p:nvPicPr>
          <p:cNvPr id="1027" name="Picture 3" descr="C:\Users\PERSONNEL\Desktop\Image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571612"/>
            <a:ext cx="1285852" cy="5352198"/>
          </a:xfrm>
          <a:prstGeom prst="rect">
            <a:avLst/>
          </a:prstGeom>
          <a:noFill/>
        </p:spPr>
      </p:pic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1285852" y="1500174"/>
            <a:ext cx="754847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4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Filière:     Sciences Agronomiques</a:t>
            </a:r>
            <a:endParaRPr kumimoji="0" lang="fr-FR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30" name="Picture 6" descr="C:\Users\PERSONNEL\Desktop\Image3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85853" y="5889381"/>
            <a:ext cx="7858148" cy="968619"/>
          </a:xfrm>
          <a:prstGeom prst="rect">
            <a:avLst/>
          </a:prstGeom>
          <a:noFill/>
        </p:spPr>
      </p:pic>
      <p:sp>
        <p:nvSpPr>
          <p:cNvPr id="10" name="ZoneTexte 9"/>
          <p:cNvSpPr txBox="1"/>
          <p:nvPr/>
        </p:nvSpPr>
        <p:spPr>
          <a:xfrm>
            <a:off x="1714480" y="2714620"/>
            <a:ext cx="4700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/>
              <a:t>L1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3000364" y="2714620"/>
            <a:ext cx="30718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/>
              <a:t>Tronc Commun SNV </a:t>
            </a:r>
          </a:p>
        </p:txBody>
      </p:sp>
      <p:sp>
        <p:nvSpPr>
          <p:cNvPr id="14" name="Flèche droite 13"/>
          <p:cNvSpPr/>
          <p:nvPr/>
        </p:nvSpPr>
        <p:spPr>
          <a:xfrm>
            <a:off x="2285984" y="2786058"/>
            <a:ext cx="785818" cy="4286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ZoneTexte 14"/>
          <p:cNvSpPr txBox="1"/>
          <p:nvPr/>
        </p:nvSpPr>
        <p:spPr>
          <a:xfrm>
            <a:off x="1714480" y="3714752"/>
            <a:ext cx="4700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/>
              <a:t>L2</a:t>
            </a:r>
          </a:p>
        </p:txBody>
      </p:sp>
      <p:sp>
        <p:nvSpPr>
          <p:cNvPr id="16" name="Flèche droite 15"/>
          <p:cNvSpPr/>
          <p:nvPr/>
        </p:nvSpPr>
        <p:spPr>
          <a:xfrm>
            <a:off x="2357422" y="3714752"/>
            <a:ext cx="785818" cy="4286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ZoneTexte 16"/>
          <p:cNvSpPr txBox="1"/>
          <p:nvPr/>
        </p:nvSpPr>
        <p:spPr>
          <a:xfrm>
            <a:off x="3214678" y="3643314"/>
            <a:ext cx="5715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/>
              <a:t>Tronc Commun  Sciences Agronomiques 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1785918" y="4714884"/>
            <a:ext cx="4700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/>
              <a:t>L3</a:t>
            </a:r>
          </a:p>
        </p:txBody>
      </p:sp>
      <p:sp>
        <p:nvSpPr>
          <p:cNvPr id="19" name="Flèche droite 18"/>
          <p:cNvSpPr/>
          <p:nvPr/>
        </p:nvSpPr>
        <p:spPr>
          <a:xfrm>
            <a:off x="2428860" y="4714884"/>
            <a:ext cx="785818" cy="4286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ZoneTexte 19"/>
          <p:cNvSpPr txBox="1"/>
          <p:nvPr/>
        </p:nvSpPr>
        <p:spPr>
          <a:xfrm>
            <a:off x="3439689" y="4714883"/>
            <a:ext cx="5715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/>
              <a:t>Spécialités </a:t>
            </a:r>
          </a:p>
        </p:txBody>
      </p:sp>
      <p:pic>
        <p:nvPicPr>
          <p:cNvPr id="1026" name="Picture 2" descr="C:\Users\PERSONNEL\Desktop\index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86314" y="5894828"/>
            <a:ext cx="1285884" cy="963172"/>
          </a:xfrm>
          <a:prstGeom prst="rect">
            <a:avLst/>
          </a:prstGeom>
          <a:noFill/>
        </p:spPr>
      </p:pic>
      <p:pic>
        <p:nvPicPr>
          <p:cNvPr id="2" name="Picture 3" descr="C:\Users\PERSONNEL\Desktop\Vignoble Elbama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2786057"/>
            <a:ext cx="1285852" cy="964617"/>
          </a:xfrm>
          <a:prstGeom prst="rect">
            <a:avLst/>
          </a:prstGeom>
          <a:noFill/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id="{746101E2-51A9-4C53-BB4B-A45DADA8CFC2}"/>
              </a:ext>
            </a:extLst>
          </p:cNvPr>
          <p:cNvSpPr txBox="1"/>
          <p:nvPr/>
        </p:nvSpPr>
        <p:spPr>
          <a:xfrm>
            <a:off x="1780820" y="5269920"/>
            <a:ext cx="1219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/>
              <a:t>L1-….L5</a:t>
            </a:r>
          </a:p>
        </p:txBody>
      </p:sp>
      <p:sp>
        <p:nvSpPr>
          <p:cNvPr id="23" name="Flèche droite 18">
            <a:extLst>
              <a:ext uri="{FF2B5EF4-FFF2-40B4-BE49-F238E27FC236}">
                <a16:creationId xmlns:a16="http://schemas.microsoft.com/office/drawing/2014/main" id="{98FB4A62-9DBB-4EB6-9349-6A18234988A1}"/>
              </a:ext>
            </a:extLst>
          </p:cNvPr>
          <p:cNvSpPr/>
          <p:nvPr/>
        </p:nvSpPr>
        <p:spPr>
          <a:xfrm>
            <a:off x="3214678" y="5280426"/>
            <a:ext cx="785818" cy="4286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DDD94E38-86C0-40FF-8527-6BE51DDD6A24}"/>
              </a:ext>
            </a:extLst>
          </p:cNvPr>
          <p:cNvSpPr txBox="1"/>
          <p:nvPr/>
        </p:nvSpPr>
        <p:spPr>
          <a:xfrm>
            <a:off x="3450375" y="4714883"/>
            <a:ext cx="5715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/>
              <a:t>Spécialités 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E8EBB57F-1C3C-4A4F-AF77-92BEA658009E}"/>
              </a:ext>
            </a:extLst>
          </p:cNvPr>
          <p:cNvSpPr txBox="1"/>
          <p:nvPr/>
        </p:nvSpPr>
        <p:spPr>
          <a:xfrm>
            <a:off x="4176542" y="5213283"/>
            <a:ext cx="34918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/>
              <a:t>Ingéniorat en Agronomie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http://www.univ-tlemcen.dz/images/newtopp1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643050"/>
          </a:xfrm>
          <a:prstGeom prst="rect">
            <a:avLst/>
          </a:prstGeom>
          <a:noFill/>
        </p:spPr>
      </p:pic>
      <p:pic>
        <p:nvPicPr>
          <p:cNvPr id="1027" name="Picture 3" descr="C:\Users\PERSONNEL\Desktop\Image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571612"/>
            <a:ext cx="1285852" cy="5352198"/>
          </a:xfrm>
          <a:prstGeom prst="rect">
            <a:avLst/>
          </a:prstGeom>
          <a:noFill/>
        </p:spPr>
      </p:pic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1285852" y="1500174"/>
            <a:ext cx="754847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4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Filière:     Sciences Agronomiques</a:t>
            </a:r>
            <a:endParaRPr kumimoji="0" lang="fr-FR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30" name="Picture 6" descr="C:\Users\PERSONNEL\Desktop\Image3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85853" y="5889381"/>
            <a:ext cx="7858148" cy="968619"/>
          </a:xfrm>
          <a:prstGeom prst="rect">
            <a:avLst/>
          </a:prstGeom>
          <a:noFill/>
        </p:spPr>
      </p:pic>
      <p:sp>
        <p:nvSpPr>
          <p:cNvPr id="20" name="ZoneTexte 19"/>
          <p:cNvSpPr txBox="1"/>
          <p:nvPr/>
        </p:nvSpPr>
        <p:spPr>
          <a:xfrm>
            <a:off x="3250162" y="2288470"/>
            <a:ext cx="21431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/>
              <a:t>Licences  </a:t>
            </a:r>
          </a:p>
        </p:txBody>
      </p:sp>
      <p:sp>
        <p:nvSpPr>
          <p:cNvPr id="21" name="Rectangle à coins arrondis 20"/>
          <p:cNvSpPr/>
          <p:nvPr/>
        </p:nvSpPr>
        <p:spPr>
          <a:xfrm>
            <a:off x="1529034" y="3626247"/>
            <a:ext cx="2524840" cy="144103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solidFill>
                  <a:schemeClr val="tx1"/>
                </a:solidFill>
              </a:rPr>
              <a:t>Protection des végétaux</a:t>
            </a:r>
          </a:p>
        </p:txBody>
      </p:sp>
      <p:sp>
        <p:nvSpPr>
          <p:cNvPr id="22" name="ZoneTexte 21"/>
          <p:cNvSpPr txBox="1"/>
          <p:nvPr/>
        </p:nvSpPr>
        <p:spPr>
          <a:xfrm>
            <a:off x="4838508" y="2337955"/>
            <a:ext cx="21431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/>
              <a:t>Habilitée </a:t>
            </a:r>
          </a:p>
        </p:txBody>
      </p:sp>
      <p:sp>
        <p:nvSpPr>
          <p:cNvPr id="27" name="Flèche droite 26"/>
          <p:cNvSpPr/>
          <p:nvPr/>
        </p:nvSpPr>
        <p:spPr>
          <a:xfrm rot="7680151">
            <a:off x="2886945" y="3137356"/>
            <a:ext cx="662217" cy="30223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" name="Picture 2" descr="C:\Users\PERSONNEL\Desktop\index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86314" y="5894828"/>
            <a:ext cx="1285884" cy="963172"/>
          </a:xfrm>
          <a:prstGeom prst="rect">
            <a:avLst/>
          </a:prstGeom>
          <a:noFill/>
        </p:spPr>
      </p:pic>
      <p:pic>
        <p:nvPicPr>
          <p:cNvPr id="2050" name="Picture 2" descr="C:\Users\PERSONNEL\Desktop\Vignoble Elbama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2786058"/>
            <a:ext cx="1285852" cy="964617"/>
          </a:xfrm>
          <a:prstGeom prst="rect">
            <a:avLst/>
          </a:prstGeom>
          <a:noFill/>
        </p:spPr>
      </p:pic>
      <p:sp>
        <p:nvSpPr>
          <p:cNvPr id="13" name="Flèche droite 26">
            <a:extLst>
              <a:ext uri="{FF2B5EF4-FFF2-40B4-BE49-F238E27FC236}">
                <a16:creationId xmlns:a16="http://schemas.microsoft.com/office/drawing/2014/main" id="{BF3B11C3-1017-4CF2-A436-2DD0960907C9}"/>
              </a:ext>
            </a:extLst>
          </p:cNvPr>
          <p:cNvSpPr/>
          <p:nvPr/>
        </p:nvSpPr>
        <p:spPr>
          <a:xfrm rot="5400000">
            <a:off x="4643871" y="3060022"/>
            <a:ext cx="662217" cy="30223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à coins arrondis 22">
            <a:extLst>
              <a:ext uri="{FF2B5EF4-FFF2-40B4-BE49-F238E27FC236}">
                <a16:creationId xmlns:a16="http://schemas.microsoft.com/office/drawing/2014/main" id="{9F1232B3-A557-4835-AA57-6757605B2E8C}"/>
              </a:ext>
            </a:extLst>
          </p:cNvPr>
          <p:cNvSpPr/>
          <p:nvPr/>
        </p:nvSpPr>
        <p:spPr>
          <a:xfrm>
            <a:off x="4418474" y="3642424"/>
            <a:ext cx="1928126" cy="1513255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  </a:t>
            </a:r>
            <a:r>
              <a:rPr lang="fr-FR" sz="2400" b="1" dirty="0">
                <a:solidFill>
                  <a:schemeClr val="tx1"/>
                </a:solidFill>
              </a:rPr>
              <a:t>Production végétale </a:t>
            </a:r>
          </a:p>
          <a:p>
            <a:pPr algn="ctr"/>
            <a:r>
              <a:rPr lang="fr-FR" sz="1400" dirty="0">
                <a:solidFill>
                  <a:srgbClr val="FF0000"/>
                </a:solidFill>
              </a:rPr>
              <a:t> </a:t>
            </a:r>
            <a:endParaRPr lang="fr-FR" sz="1100" dirty="0">
              <a:solidFill>
                <a:srgbClr val="FF0000"/>
              </a:solidFill>
            </a:endParaRPr>
          </a:p>
        </p:txBody>
      </p:sp>
      <p:sp>
        <p:nvSpPr>
          <p:cNvPr id="15" name="Rectangle à coins arrondis 22">
            <a:extLst>
              <a:ext uri="{FF2B5EF4-FFF2-40B4-BE49-F238E27FC236}">
                <a16:creationId xmlns:a16="http://schemas.microsoft.com/office/drawing/2014/main" id="{3C643BA5-07D7-4A2C-8129-F0D19636863A}"/>
              </a:ext>
            </a:extLst>
          </p:cNvPr>
          <p:cNvSpPr/>
          <p:nvPr/>
        </p:nvSpPr>
        <p:spPr>
          <a:xfrm>
            <a:off x="6711200" y="3416366"/>
            <a:ext cx="2174097" cy="1441039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>
                <a:solidFill>
                  <a:schemeClr val="tx1"/>
                </a:solidFill>
              </a:rPr>
              <a:t>  Production Animale</a:t>
            </a:r>
            <a:endParaRPr lang="fr-FR" sz="1200" dirty="0">
              <a:solidFill>
                <a:srgbClr val="FF0000"/>
              </a:solidFill>
            </a:endParaRPr>
          </a:p>
        </p:txBody>
      </p:sp>
      <p:sp>
        <p:nvSpPr>
          <p:cNvPr id="16" name="Flèche droite 26">
            <a:extLst>
              <a:ext uri="{FF2B5EF4-FFF2-40B4-BE49-F238E27FC236}">
                <a16:creationId xmlns:a16="http://schemas.microsoft.com/office/drawing/2014/main" id="{97826915-75F3-4EE5-B10D-AC588865A3B4}"/>
              </a:ext>
            </a:extLst>
          </p:cNvPr>
          <p:cNvSpPr/>
          <p:nvPr/>
        </p:nvSpPr>
        <p:spPr>
          <a:xfrm rot="2775909">
            <a:off x="6647296" y="2929979"/>
            <a:ext cx="662217" cy="30223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http://www.univ-tlemcen.dz/images/newtopp1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643050"/>
          </a:xfrm>
          <a:prstGeom prst="rect">
            <a:avLst/>
          </a:prstGeom>
          <a:noFill/>
        </p:spPr>
      </p:pic>
      <p:pic>
        <p:nvPicPr>
          <p:cNvPr id="1027" name="Picture 3" descr="C:\Users\PERSONNEL\Desktop\Image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571612"/>
            <a:ext cx="1285852" cy="5352198"/>
          </a:xfrm>
          <a:prstGeom prst="rect">
            <a:avLst/>
          </a:prstGeom>
          <a:noFill/>
        </p:spPr>
      </p:pic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1285852" y="1857364"/>
            <a:ext cx="754847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4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Filière:     Sciences Agronomiques</a:t>
            </a:r>
            <a:endParaRPr kumimoji="0" lang="fr-FR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30" name="Picture 6" descr="C:\Users\PERSONNEL\Desktop\Image3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85853" y="5889381"/>
            <a:ext cx="7858148" cy="968619"/>
          </a:xfrm>
          <a:prstGeom prst="rect">
            <a:avLst/>
          </a:prstGeom>
          <a:noFill/>
        </p:spPr>
      </p:pic>
      <p:sp>
        <p:nvSpPr>
          <p:cNvPr id="10" name="ZoneTexte 9"/>
          <p:cNvSpPr txBox="1"/>
          <p:nvPr/>
        </p:nvSpPr>
        <p:spPr>
          <a:xfrm>
            <a:off x="1393153" y="4145998"/>
            <a:ext cx="75484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/>
              <a:t>Département  des Ressources Forestières</a:t>
            </a:r>
          </a:p>
          <a:p>
            <a:pPr algn="ctr"/>
            <a:r>
              <a:rPr kumimoji="0" lang="fr-FR" sz="24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Foresterie </a:t>
            </a:r>
            <a:r>
              <a:rPr lang="fr-FR" sz="2400" b="1" dirty="0"/>
              <a:t>L1: Foresterie  (D03LAN01) Formation  à Recrutement National </a:t>
            </a:r>
            <a:endParaRPr kumimoji="0" lang="fr-FR" sz="24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3571868" y="2571744"/>
            <a:ext cx="2714644" cy="857256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>
                <a:solidFill>
                  <a:schemeClr val="tx1"/>
                </a:solidFill>
              </a:rPr>
              <a:t>Parcours des études en  Foresterie </a:t>
            </a:r>
          </a:p>
        </p:txBody>
      </p:sp>
      <p:sp>
        <p:nvSpPr>
          <p:cNvPr id="11" name="Rectangle à coins arrondis 10"/>
          <p:cNvSpPr/>
          <p:nvPr/>
        </p:nvSpPr>
        <p:spPr>
          <a:xfrm>
            <a:off x="2571736" y="2714620"/>
            <a:ext cx="785818" cy="64294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2" name="Flèche vers le bas 11"/>
          <p:cNvSpPr/>
          <p:nvPr/>
        </p:nvSpPr>
        <p:spPr>
          <a:xfrm flipH="1">
            <a:off x="4286248" y="3500438"/>
            <a:ext cx="1071570" cy="5715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170" name="Picture 2" descr="C:\Users\PERSONNEL\Desktop\Vignoble Elbam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786057"/>
            <a:ext cx="1285852" cy="964617"/>
          </a:xfrm>
          <a:prstGeom prst="rect">
            <a:avLst/>
          </a:prstGeom>
          <a:noFill/>
        </p:spPr>
      </p:pic>
      <p:pic>
        <p:nvPicPr>
          <p:cNvPr id="13" name="Picture 2" descr="C:\Users\PERSONNEL\Desktop\index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86314" y="5894828"/>
            <a:ext cx="1285884" cy="9631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http://www.univ-tlemcen.dz/images/newtopp1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643050"/>
          </a:xfrm>
          <a:prstGeom prst="rect">
            <a:avLst/>
          </a:prstGeom>
          <a:noFill/>
        </p:spPr>
      </p:pic>
      <p:pic>
        <p:nvPicPr>
          <p:cNvPr id="1027" name="Picture 3" descr="C:\Users\PERSONNEL\Desktop\Image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571612"/>
            <a:ext cx="1285852" cy="5352198"/>
          </a:xfrm>
          <a:prstGeom prst="rect">
            <a:avLst/>
          </a:prstGeom>
          <a:noFill/>
        </p:spPr>
      </p:pic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1285852" y="1500174"/>
            <a:ext cx="754847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4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Filière:     Sciences Agronomiques</a:t>
            </a:r>
            <a:endParaRPr kumimoji="0" lang="fr-FR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30" name="Picture 6" descr="C:\Users\PERSONNEL\Desktop\Image3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85853" y="5889381"/>
            <a:ext cx="7858148" cy="968619"/>
          </a:xfrm>
          <a:prstGeom prst="rect">
            <a:avLst/>
          </a:prstGeom>
          <a:noFill/>
        </p:spPr>
      </p:pic>
      <p:sp>
        <p:nvSpPr>
          <p:cNvPr id="10" name="ZoneTexte 9"/>
          <p:cNvSpPr txBox="1"/>
          <p:nvPr/>
        </p:nvSpPr>
        <p:spPr>
          <a:xfrm>
            <a:off x="1714480" y="2714620"/>
            <a:ext cx="4700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/>
              <a:t>L1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3000364" y="2714620"/>
            <a:ext cx="6143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/>
              <a:t> 1</a:t>
            </a:r>
            <a:r>
              <a:rPr lang="fr-FR" sz="2400" b="1" baseline="30000" dirty="0"/>
              <a:t>ère</a:t>
            </a:r>
            <a:r>
              <a:rPr lang="fr-FR" sz="2400" b="1" dirty="0"/>
              <a:t> Année Foresterie: Tronc commun SNV </a:t>
            </a:r>
          </a:p>
        </p:txBody>
      </p:sp>
      <p:sp>
        <p:nvSpPr>
          <p:cNvPr id="14" name="Flèche droite 13"/>
          <p:cNvSpPr/>
          <p:nvPr/>
        </p:nvSpPr>
        <p:spPr>
          <a:xfrm>
            <a:off x="2285984" y="2786058"/>
            <a:ext cx="785818" cy="4286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ZoneTexte 14"/>
          <p:cNvSpPr txBox="1"/>
          <p:nvPr/>
        </p:nvSpPr>
        <p:spPr>
          <a:xfrm>
            <a:off x="1714480" y="3714752"/>
            <a:ext cx="4700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/>
              <a:t>L2</a:t>
            </a:r>
          </a:p>
        </p:txBody>
      </p:sp>
      <p:sp>
        <p:nvSpPr>
          <p:cNvPr id="16" name="Flèche droite 15"/>
          <p:cNvSpPr/>
          <p:nvPr/>
        </p:nvSpPr>
        <p:spPr>
          <a:xfrm>
            <a:off x="2357422" y="3714752"/>
            <a:ext cx="785818" cy="4286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ZoneTexte 16"/>
          <p:cNvSpPr txBox="1"/>
          <p:nvPr/>
        </p:nvSpPr>
        <p:spPr>
          <a:xfrm>
            <a:off x="3214678" y="3643314"/>
            <a:ext cx="5715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/>
              <a:t>2</a:t>
            </a:r>
            <a:r>
              <a:rPr lang="fr-FR" sz="2400" b="1" baseline="30000" dirty="0"/>
              <a:t>ème</a:t>
            </a:r>
            <a:r>
              <a:rPr lang="fr-FR" sz="2400" b="1" dirty="0"/>
              <a:t> Année Foresterie  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1785918" y="4714884"/>
            <a:ext cx="4700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/>
              <a:t>L3</a:t>
            </a:r>
          </a:p>
        </p:txBody>
      </p:sp>
      <p:sp>
        <p:nvSpPr>
          <p:cNvPr id="19" name="Flèche droite 18"/>
          <p:cNvSpPr/>
          <p:nvPr/>
        </p:nvSpPr>
        <p:spPr>
          <a:xfrm>
            <a:off x="2428860" y="4714884"/>
            <a:ext cx="785818" cy="4286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ZoneTexte 19"/>
          <p:cNvSpPr txBox="1"/>
          <p:nvPr/>
        </p:nvSpPr>
        <p:spPr>
          <a:xfrm>
            <a:off x="3428960" y="4643446"/>
            <a:ext cx="5715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/>
              <a:t>3</a:t>
            </a:r>
            <a:r>
              <a:rPr lang="fr-FR" sz="2400" b="1" baseline="30000" dirty="0"/>
              <a:t>ème</a:t>
            </a:r>
            <a:r>
              <a:rPr lang="fr-FR" sz="2400" b="1" dirty="0"/>
              <a:t> Année Foresterie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llipse 2"/>
          <p:cNvSpPr/>
          <p:nvPr/>
        </p:nvSpPr>
        <p:spPr>
          <a:xfrm>
            <a:off x="683568" y="188640"/>
            <a:ext cx="2714600" cy="36004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Semestre 1 </a:t>
            </a:r>
          </a:p>
        </p:txBody>
      </p:sp>
      <p:sp>
        <p:nvSpPr>
          <p:cNvPr id="5" name="Ellipse 4"/>
          <p:cNvSpPr/>
          <p:nvPr/>
        </p:nvSpPr>
        <p:spPr>
          <a:xfrm>
            <a:off x="5500694" y="214290"/>
            <a:ext cx="2714600" cy="36004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Semestre 2 </a:t>
            </a:r>
          </a:p>
        </p:txBody>
      </p:sp>
      <p:graphicFrame>
        <p:nvGraphicFramePr>
          <p:cNvPr id="6" name="Tableau 5"/>
          <p:cNvGraphicFramePr>
            <a:graphicFrameLocks noGrp="1"/>
          </p:cNvGraphicFramePr>
          <p:nvPr/>
        </p:nvGraphicFramePr>
        <p:xfrm>
          <a:off x="428596" y="785794"/>
          <a:ext cx="4071966" cy="5485430"/>
        </p:xfrm>
        <a:graphic>
          <a:graphicData uri="http://schemas.openxmlformats.org/drawingml/2006/table">
            <a:tbl>
              <a:tblPr/>
              <a:tblGrid>
                <a:gridCol w="2480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45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464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54258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Matières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Crédits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Coef</a:t>
                      </a:r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1978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Unité Fondamentale  (</a:t>
                      </a:r>
                      <a:r>
                        <a:rPr lang="fr-FR" sz="16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Cdts</a:t>
                      </a:r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:15, </a:t>
                      </a:r>
                      <a:r>
                        <a:rPr lang="fr-FR" sz="16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coef</a:t>
                      </a:r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,12)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4258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Chimie générale et organique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1978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Biologie Cellulaire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1978">
                <a:tc gridSpan="3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Unité méthodologique </a:t>
                      </a:r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 (</a:t>
                      </a:r>
                      <a:r>
                        <a:rPr lang="fr-FR" sz="1600" b="1" i="0" u="none" strike="noStrike" dirty="0" err="1">
                          <a:solidFill>
                            <a:srgbClr val="000000"/>
                          </a:solidFill>
                          <a:latin typeface="+mn-lt"/>
                        </a:rPr>
                        <a:t>Cdts</a:t>
                      </a:r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:8, </a:t>
                      </a:r>
                      <a:r>
                        <a:rPr lang="fr-FR" sz="1600" b="1" i="0" u="none" strike="noStrike" dirty="0" err="1">
                          <a:solidFill>
                            <a:srgbClr val="000000"/>
                          </a:solidFill>
                          <a:latin typeface="+mn-lt"/>
                        </a:rPr>
                        <a:t>coef</a:t>
                      </a:r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,4)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4258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Math-Statistiques-Informatique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26076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Techniques de communication et expression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1978">
                <a:tc gridSpan="3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Unité Découverte </a:t>
                      </a:r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 (</a:t>
                      </a:r>
                      <a:r>
                        <a:rPr lang="fr-FR" sz="1600" b="1" i="0" u="none" strike="noStrike" dirty="0" err="1">
                          <a:solidFill>
                            <a:srgbClr val="000000"/>
                          </a:solidFill>
                          <a:latin typeface="+mn-lt"/>
                        </a:rPr>
                        <a:t>Cdts</a:t>
                      </a:r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:5, </a:t>
                      </a:r>
                      <a:r>
                        <a:rPr lang="fr-FR" sz="1600" b="1" i="0" u="none" strike="noStrike" dirty="0" err="1">
                          <a:solidFill>
                            <a:srgbClr val="000000"/>
                          </a:solidFill>
                          <a:latin typeface="+mn-lt"/>
                        </a:rPr>
                        <a:t>coef</a:t>
                      </a:r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,3)</a:t>
                      </a:r>
                    </a:p>
                    <a:p>
                      <a:pPr algn="ctr" fontAlgn="b"/>
                      <a:endParaRPr lang="fr-FR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1978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Goélogie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1978">
                <a:tc gridSpan="3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Unité </a:t>
                      </a:r>
                      <a:r>
                        <a:rPr lang="fr-FR" sz="16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transvesale</a:t>
                      </a:r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 (</a:t>
                      </a:r>
                      <a:r>
                        <a:rPr lang="fr-FR" sz="1600" b="1" i="0" u="none" strike="noStrike" dirty="0" err="1">
                          <a:solidFill>
                            <a:srgbClr val="000000"/>
                          </a:solidFill>
                          <a:latin typeface="+mn-lt"/>
                        </a:rPr>
                        <a:t>Cdts</a:t>
                      </a:r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:2, </a:t>
                      </a:r>
                      <a:r>
                        <a:rPr lang="fr-FR" sz="1600" b="1" i="0" u="none" strike="noStrike" dirty="0" err="1">
                          <a:solidFill>
                            <a:srgbClr val="000000"/>
                          </a:solidFill>
                          <a:latin typeface="+mn-lt"/>
                        </a:rPr>
                        <a:t>coef</a:t>
                      </a:r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,1)</a:t>
                      </a:r>
                    </a:p>
                    <a:p>
                      <a:pPr algn="ctr" fontAlgn="b"/>
                      <a:endParaRPr lang="fr-FR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54258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Méthode de travail </a:t>
                      </a:r>
                    </a:p>
                    <a:p>
                      <a:pPr algn="l" fontAlgn="b"/>
                      <a:endParaRPr lang="fr-FR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7" name="Tableau 6"/>
          <p:cNvGraphicFramePr>
            <a:graphicFrameLocks noGrp="1"/>
          </p:cNvGraphicFramePr>
          <p:nvPr/>
        </p:nvGraphicFramePr>
        <p:xfrm>
          <a:off x="4714876" y="785794"/>
          <a:ext cx="3860801" cy="5214974"/>
        </p:xfrm>
        <a:graphic>
          <a:graphicData uri="http://schemas.openxmlformats.org/drawingml/2006/table">
            <a:tbl>
              <a:tblPr/>
              <a:tblGrid>
                <a:gridCol w="2234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7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79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3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889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68638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Matières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Crédits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fr-FR" sz="16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Coef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8638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Unité Fondamentale </a:t>
                      </a:r>
                      <a:r>
                        <a:rPr lang="fr-FR" sz="16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Cdts</a:t>
                      </a:r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: 22 , </a:t>
                      </a:r>
                      <a:r>
                        <a:rPr lang="fr-FR" sz="16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coef</a:t>
                      </a:r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.9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8234">
                <a:tc gridSpan="2">
                  <a:txBody>
                    <a:bodyPr/>
                    <a:lstStyle/>
                    <a:p>
                      <a:pPr algn="l" fontAlgn="b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Thermodynamique et chimie solutions minérales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fr-FR" sz="16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fr-FR" sz="16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8638">
                <a:tc gridSpan="2">
                  <a:txBody>
                    <a:bodyPr/>
                    <a:lstStyle/>
                    <a:p>
                      <a:pPr algn="l" fontAlgn="b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Biologie végétale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fr-FR" sz="16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fr-FR" sz="16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8638">
                <a:tc gridSpan="2">
                  <a:txBody>
                    <a:bodyPr/>
                    <a:lstStyle/>
                    <a:p>
                      <a:pPr algn="l" fontAlgn="b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Biologie Animales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fr-FR" sz="16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fr-FR" sz="16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8638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Unité méthodologique ; </a:t>
                      </a:r>
                      <a:r>
                        <a:rPr lang="fr-FR" sz="16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cdts</a:t>
                      </a:r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6, </a:t>
                      </a:r>
                      <a:r>
                        <a:rPr lang="fr-FR" sz="16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coef</a:t>
                      </a:r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.</a:t>
                      </a:r>
                      <a:r>
                        <a:rPr lang="fr-FR" sz="1600" b="1" i="0" u="none" strike="noStrike" baseline="0" dirty="0">
                          <a:solidFill>
                            <a:srgbClr val="000000"/>
                          </a:solidFill>
                          <a:latin typeface="Calibri"/>
                        </a:rPr>
                        <a:t> 4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8638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Physique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8514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Techniques de communication Anglais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8638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Unité </a:t>
                      </a:r>
                      <a:r>
                        <a:rPr lang="fr-FR" sz="16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transvesale</a:t>
                      </a:r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</a:t>
                      </a:r>
                      <a:r>
                        <a:rPr lang="fr-FR" sz="16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cdts</a:t>
                      </a:r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2 , </a:t>
                      </a:r>
                      <a:r>
                        <a:rPr lang="fr-FR" sz="16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coef</a:t>
                      </a:r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.1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67760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Histoire Universelle Sc. Biologiques 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8" name="Ellipse 7"/>
          <p:cNvSpPr/>
          <p:nvPr/>
        </p:nvSpPr>
        <p:spPr>
          <a:xfrm>
            <a:off x="5357818" y="6143644"/>
            <a:ext cx="2714600" cy="36004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30 crédits </a:t>
            </a:r>
          </a:p>
        </p:txBody>
      </p:sp>
      <p:sp>
        <p:nvSpPr>
          <p:cNvPr id="9" name="Ellipse 8"/>
          <p:cNvSpPr/>
          <p:nvPr/>
        </p:nvSpPr>
        <p:spPr>
          <a:xfrm>
            <a:off x="1214414" y="6283670"/>
            <a:ext cx="2714600" cy="36004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30 crédits </a:t>
            </a:r>
          </a:p>
        </p:txBody>
      </p:sp>
      <p:sp>
        <p:nvSpPr>
          <p:cNvPr id="10" name="Rectangle 9"/>
          <p:cNvSpPr/>
          <p:nvPr/>
        </p:nvSpPr>
        <p:spPr>
          <a:xfrm>
            <a:off x="3143240" y="1928802"/>
            <a:ext cx="428628" cy="700086"/>
          </a:xfrm>
          <a:prstGeom prst="rect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7215206" y="2214554"/>
            <a:ext cx="428628" cy="1285884"/>
          </a:xfrm>
          <a:prstGeom prst="rect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/>
        </p:nvSpPr>
        <p:spPr>
          <a:xfrm flipV="1">
            <a:off x="2643174" y="1357298"/>
            <a:ext cx="776294" cy="366714"/>
          </a:xfrm>
          <a:prstGeom prst="rect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/>
          <p:cNvSpPr/>
          <p:nvPr/>
        </p:nvSpPr>
        <p:spPr>
          <a:xfrm>
            <a:off x="6858016" y="1357298"/>
            <a:ext cx="785818" cy="347666"/>
          </a:xfrm>
          <a:prstGeom prst="rect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409</TotalTime>
  <Words>1097</Words>
  <Application>Microsoft Office PowerPoint</Application>
  <PresentationFormat>Affichage à l'écran (4:3)</PresentationFormat>
  <Paragraphs>567</Paragraphs>
  <Slides>22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22</vt:i4>
      </vt:variant>
    </vt:vector>
  </HeadingPairs>
  <TitlesOfParts>
    <vt:vector size="29" baseType="lpstr">
      <vt:lpstr>Arial</vt:lpstr>
      <vt:lpstr>Bookman Old Style</vt:lpstr>
      <vt:lpstr>Calibri</vt:lpstr>
      <vt:lpstr>Garamond</vt:lpstr>
      <vt:lpstr>Times New Roman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PERSONNEL</dc:creator>
  <cp:lastModifiedBy>doyen</cp:lastModifiedBy>
  <cp:revision>11</cp:revision>
  <dcterms:created xsi:type="dcterms:W3CDTF">2017-04-08T19:53:28Z</dcterms:created>
  <dcterms:modified xsi:type="dcterms:W3CDTF">2024-06-30T04:21:34Z</dcterms:modified>
</cp:coreProperties>
</file>